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73" r:id="rId2"/>
    <p:sldId id="272"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38" autoAdjust="0"/>
    <p:restoredTop sz="95401" autoAdjust="0"/>
  </p:normalViewPr>
  <p:slideViewPr>
    <p:cSldViewPr snapToGrid="0">
      <p:cViewPr varScale="1">
        <p:scale>
          <a:sx n="58" d="100"/>
          <a:sy n="58" d="100"/>
        </p:scale>
        <p:origin x="2563"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732E03-5EA4-41DB-A53A-2CA0D9E8EE58}" type="datetimeFigureOut">
              <a:rPr lang="en-GB" smtClean="0"/>
              <a:t>10/05/2020</a:t>
            </a:fld>
            <a:endParaRPr lang="en-GB" dirty="0"/>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B7BCE0-B982-4F77-951B-1A565EFCA36F}" type="slidenum">
              <a:rPr lang="en-GB" smtClean="0"/>
              <a:t>‹#›</a:t>
            </a:fld>
            <a:endParaRPr lang="en-GB" dirty="0"/>
          </a:p>
        </p:txBody>
      </p:sp>
    </p:spTree>
    <p:extLst>
      <p:ext uri="{BB962C8B-B14F-4D97-AF65-F5344CB8AC3E}">
        <p14:creationId xmlns:p14="http://schemas.microsoft.com/office/powerpoint/2010/main" val="453682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2FD28D-1BB2-4984-8505-3B6ADBCCEDEB}" type="datetimeFigureOut">
              <a:rPr lang="en-GB" smtClean="0"/>
              <a:t>10/05/2020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5A43F7B-5142-477D-9D59-B4AE8008A070}" type="slidenum">
              <a:rPr lang="en-GB" smtClean="0"/>
              <a:t>‹#›</a:t>
            </a:fld>
            <a:endParaRPr lang="en-GB" dirty="0"/>
          </a:p>
        </p:txBody>
      </p:sp>
    </p:spTree>
    <p:extLst>
      <p:ext uri="{BB962C8B-B14F-4D97-AF65-F5344CB8AC3E}">
        <p14:creationId xmlns:p14="http://schemas.microsoft.com/office/powerpoint/2010/main" val="2541917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2FD28D-1BB2-4984-8505-3B6ADBCCEDEB}" type="datetimeFigureOut">
              <a:rPr lang="en-GB" smtClean="0"/>
              <a:t>10/05/2020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5A43F7B-5142-477D-9D59-B4AE8008A070}" type="slidenum">
              <a:rPr lang="en-GB" smtClean="0"/>
              <a:t>‹#›</a:t>
            </a:fld>
            <a:endParaRPr lang="en-GB" dirty="0"/>
          </a:p>
        </p:txBody>
      </p:sp>
    </p:spTree>
    <p:extLst>
      <p:ext uri="{BB962C8B-B14F-4D97-AF65-F5344CB8AC3E}">
        <p14:creationId xmlns:p14="http://schemas.microsoft.com/office/powerpoint/2010/main" val="3601074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2FD28D-1BB2-4984-8505-3B6ADBCCEDEB}" type="datetimeFigureOut">
              <a:rPr lang="en-GB" smtClean="0"/>
              <a:t>10/05/2020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5A43F7B-5142-477D-9D59-B4AE8008A070}" type="slidenum">
              <a:rPr lang="en-GB" smtClean="0"/>
              <a:t>‹#›</a:t>
            </a:fld>
            <a:endParaRPr lang="en-GB" dirty="0"/>
          </a:p>
        </p:txBody>
      </p:sp>
    </p:spTree>
    <p:extLst>
      <p:ext uri="{BB962C8B-B14F-4D97-AF65-F5344CB8AC3E}">
        <p14:creationId xmlns:p14="http://schemas.microsoft.com/office/powerpoint/2010/main" val="481725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2FD28D-1BB2-4984-8505-3B6ADBCCEDEB}" type="datetimeFigureOut">
              <a:rPr lang="en-GB" smtClean="0"/>
              <a:t>10/05/2020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5A43F7B-5142-477D-9D59-B4AE8008A070}" type="slidenum">
              <a:rPr lang="en-GB" smtClean="0"/>
              <a:t>‹#›</a:t>
            </a:fld>
            <a:endParaRPr lang="en-GB" dirty="0"/>
          </a:p>
        </p:txBody>
      </p:sp>
    </p:spTree>
    <p:extLst>
      <p:ext uri="{BB962C8B-B14F-4D97-AF65-F5344CB8AC3E}">
        <p14:creationId xmlns:p14="http://schemas.microsoft.com/office/powerpoint/2010/main" val="347166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2FD28D-1BB2-4984-8505-3B6ADBCCEDEB}" type="datetimeFigureOut">
              <a:rPr lang="en-GB" smtClean="0"/>
              <a:t>10/05/2020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5A43F7B-5142-477D-9D59-B4AE8008A070}" type="slidenum">
              <a:rPr lang="en-GB" smtClean="0"/>
              <a:t>‹#›</a:t>
            </a:fld>
            <a:endParaRPr lang="en-GB" dirty="0"/>
          </a:p>
        </p:txBody>
      </p:sp>
    </p:spTree>
    <p:extLst>
      <p:ext uri="{BB962C8B-B14F-4D97-AF65-F5344CB8AC3E}">
        <p14:creationId xmlns:p14="http://schemas.microsoft.com/office/powerpoint/2010/main" val="207222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2FD28D-1BB2-4984-8505-3B6ADBCCEDEB}" type="datetimeFigureOut">
              <a:rPr lang="en-GB" smtClean="0"/>
              <a:t>10/05/2020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5A43F7B-5142-477D-9D59-B4AE8008A070}" type="slidenum">
              <a:rPr lang="en-GB" smtClean="0"/>
              <a:t>‹#›</a:t>
            </a:fld>
            <a:endParaRPr lang="en-GB" dirty="0"/>
          </a:p>
        </p:txBody>
      </p:sp>
    </p:spTree>
    <p:extLst>
      <p:ext uri="{BB962C8B-B14F-4D97-AF65-F5344CB8AC3E}">
        <p14:creationId xmlns:p14="http://schemas.microsoft.com/office/powerpoint/2010/main" val="1064869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2FD28D-1BB2-4984-8505-3B6ADBCCEDEB}" type="datetimeFigureOut">
              <a:rPr lang="en-GB" smtClean="0"/>
              <a:t>10/05/2020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5A43F7B-5142-477D-9D59-B4AE8008A070}" type="slidenum">
              <a:rPr lang="en-GB" smtClean="0"/>
              <a:t>‹#›</a:t>
            </a:fld>
            <a:endParaRPr lang="en-GB" dirty="0"/>
          </a:p>
        </p:txBody>
      </p:sp>
    </p:spTree>
    <p:extLst>
      <p:ext uri="{BB962C8B-B14F-4D97-AF65-F5344CB8AC3E}">
        <p14:creationId xmlns:p14="http://schemas.microsoft.com/office/powerpoint/2010/main" val="2230964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2FD28D-1BB2-4984-8505-3B6ADBCCEDEB}" type="datetimeFigureOut">
              <a:rPr lang="en-GB" smtClean="0"/>
              <a:t>10/05/2020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5A43F7B-5142-477D-9D59-B4AE8008A070}" type="slidenum">
              <a:rPr lang="en-GB" smtClean="0"/>
              <a:t>‹#›</a:t>
            </a:fld>
            <a:endParaRPr lang="en-GB" dirty="0"/>
          </a:p>
        </p:txBody>
      </p:sp>
    </p:spTree>
    <p:extLst>
      <p:ext uri="{BB962C8B-B14F-4D97-AF65-F5344CB8AC3E}">
        <p14:creationId xmlns:p14="http://schemas.microsoft.com/office/powerpoint/2010/main" val="2383131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2FD28D-1BB2-4984-8505-3B6ADBCCEDEB}" type="datetimeFigureOut">
              <a:rPr lang="en-GB" smtClean="0"/>
              <a:t>10/05/2020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5A43F7B-5142-477D-9D59-B4AE8008A070}" type="slidenum">
              <a:rPr lang="en-GB" smtClean="0"/>
              <a:t>‹#›</a:t>
            </a:fld>
            <a:endParaRPr lang="en-GB" dirty="0"/>
          </a:p>
        </p:txBody>
      </p:sp>
    </p:spTree>
    <p:extLst>
      <p:ext uri="{BB962C8B-B14F-4D97-AF65-F5344CB8AC3E}">
        <p14:creationId xmlns:p14="http://schemas.microsoft.com/office/powerpoint/2010/main" val="181416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92FD28D-1BB2-4984-8505-3B6ADBCCEDEB}" type="datetimeFigureOut">
              <a:rPr lang="en-GB" smtClean="0"/>
              <a:t>10/05/2020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5A43F7B-5142-477D-9D59-B4AE8008A070}" type="slidenum">
              <a:rPr lang="en-GB" smtClean="0"/>
              <a:t>‹#›</a:t>
            </a:fld>
            <a:endParaRPr lang="en-GB" dirty="0"/>
          </a:p>
        </p:txBody>
      </p:sp>
    </p:spTree>
    <p:extLst>
      <p:ext uri="{BB962C8B-B14F-4D97-AF65-F5344CB8AC3E}">
        <p14:creationId xmlns:p14="http://schemas.microsoft.com/office/powerpoint/2010/main" val="2525468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92FD28D-1BB2-4984-8505-3B6ADBCCEDEB}" type="datetimeFigureOut">
              <a:rPr lang="en-GB" smtClean="0"/>
              <a:t>10/05/2020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5A43F7B-5142-477D-9D59-B4AE8008A070}" type="slidenum">
              <a:rPr lang="en-GB" smtClean="0"/>
              <a:t>‹#›</a:t>
            </a:fld>
            <a:endParaRPr lang="en-GB" dirty="0"/>
          </a:p>
        </p:txBody>
      </p:sp>
    </p:spTree>
    <p:extLst>
      <p:ext uri="{BB962C8B-B14F-4D97-AF65-F5344CB8AC3E}">
        <p14:creationId xmlns:p14="http://schemas.microsoft.com/office/powerpoint/2010/main" val="1628918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92FD28D-1BB2-4984-8505-3B6ADBCCEDEB}" type="datetimeFigureOut">
              <a:rPr lang="en-GB" smtClean="0"/>
              <a:t>10/05/2020</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5A43F7B-5142-477D-9D59-B4AE8008A070}" type="slidenum">
              <a:rPr lang="en-GB" smtClean="0"/>
              <a:t>‹#›</a:t>
            </a:fld>
            <a:endParaRPr lang="en-GB" dirty="0"/>
          </a:p>
        </p:txBody>
      </p:sp>
    </p:spTree>
    <p:extLst>
      <p:ext uri="{BB962C8B-B14F-4D97-AF65-F5344CB8AC3E}">
        <p14:creationId xmlns:p14="http://schemas.microsoft.com/office/powerpoint/2010/main" val="9494175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ed.ted.com/lessons/why-is-biodiversity-so-important-kim-preshoff" TargetMode="External"/><Relationship Id="rId3" Type="http://schemas.openxmlformats.org/officeDocument/2006/relationships/hyperlink" Target="http://www.s-cool.co.uk/a-level/biology/evolution" TargetMode="External"/><Relationship Id="rId7" Type="http://schemas.openxmlformats.org/officeDocument/2006/relationships/hyperlink" Target="http://www.s-cool.co.uk/a-level/biology/classification" TargetMode="External"/><Relationship Id="rId2" Type="http://schemas.openxmlformats.org/officeDocument/2006/relationships/hyperlink" Target="http://www.bbc.co.uk/education/guides/z237hyc/revision/4" TargetMode="External"/><Relationship Id="rId1" Type="http://schemas.openxmlformats.org/officeDocument/2006/relationships/slideLayout" Target="../slideLayouts/slideLayout7.xml"/><Relationship Id="rId6" Type="http://schemas.openxmlformats.org/officeDocument/2006/relationships/hyperlink" Target="http://www.s-cool.co.uk/a-level/biology/ecological-concepts" TargetMode="External"/><Relationship Id="rId5" Type="http://schemas.openxmlformats.org/officeDocument/2006/relationships/hyperlink" Target="http://ed.ted.com/lessons/the-race-to-sequence-the-human-genome-tien-nguyen" TargetMode="External"/><Relationship Id="rId4" Type="http://schemas.openxmlformats.org/officeDocument/2006/relationships/hyperlink" Target="http://ed.ted.com/lessons/how-to-sequence-the-human-genome-mark-j-kiel" TargetMode="External"/><Relationship Id="rId9" Type="http://schemas.openxmlformats.org/officeDocument/2006/relationships/hyperlink" Target="http://ed.ted.com/lessons/can-wildlife-adapt-to-climate-change-erin-eastwoo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330" y="256217"/>
            <a:ext cx="6639339" cy="1201522"/>
          </a:xfrm>
        </p:spPr>
        <p:txBody>
          <a:bodyPr/>
          <a:lstStyle/>
          <a:p>
            <a:r>
              <a:rPr lang="en-GB" b="1" dirty="0" smtClean="0"/>
              <a:t>Bridging Biology – Week 3</a:t>
            </a:r>
            <a:endParaRPr lang="en-GB" b="1" dirty="0"/>
          </a:p>
        </p:txBody>
      </p:sp>
      <p:sp>
        <p:nvSpPr>
          <p:cNvPr id="3" name="Subtitle 2"/>
          <p:cNvSpPr>
            <a:spLocks noGrp="1"/>
          </p:cNvSpPr>
          <p:nvPr>
            <p:ph type="subTitle" idx="1"/>
          </p:nvPr>
        </p:nvSpPr>
        <p:spPr>
          <a:xfrm>
            <a:off x="459685" y="1876647"/>
            <a:ext cx="6007376" cy="3265195"/>
          </a:xfrm>
        </p:spPr>
        <p:txBody>
          <a:bodyPr/>
          <a:lstStyle/>
          <a:p>
            <a:r>
              <a:rPr lang="en-GB" dirty="0" smtClean="0"/>
              <a:t>2 different Activities are required (information for both are on the next slide) for this week of Bridging work. Again Evidence of completion must be sent by the Deadline. </a:t>
            </a:r>
            <a:endParaRPr lang="en-GB" dirty="0"/>
          </a:p>
        </p:txBody>
      </p:sp>
    </p:spTree>
    <p:extLst>
      <p:ext uri="{BB962C8B-B14F-4D97-AF65-F5344CB8AC3E}">
        <p14:creationId xmlns:p14="http://schemas.microsoft.com/office/powerpoint/2010/main" val="2405546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571" y="327068"/>
            <a:ext cx="6244454" cy="369332"/>
          </a:xfrm>
          <a:prstGeom prst="rect">
            <a:avLst/>
          </a:prstGeom>
          <a:noFill/>
        </p:spPr>
        <p:txBody>
          <a:bodyPr wrap="square" lIns="91440" tIns="45720" rIns="91440" bIns="45720">
            <a:spAutoFit/>
            <a:scene3d>
              <a:camera prst="perspectiveLeft"/>
              <a:lightRig rig="threePt" dir="t"/>
            </a:scene3d>
          </a:bodyPr>
          <a:lstStyle/>
          <a:p>
            <a:r>
              <a:rPr lang="en-GB" b="1" u="sng" dirty="0">
                <a:solidFill>
                  <a:schemeClr val="accent2">
                    <a:lumMod val="75000"/>
                  </a:schemeClr>
                </a:solidFill>
              </a:rPr>
              <a:t>Pre-Knowledge Topics</a:t>
            </a:r>
            <a:endParaRPr lang="en-GB" dirty="0">
              <a:solidFill>
                <a:schemeClr val="accent2">
                  <a:lumMod val="75000"/>
                </a:schemeClr>
              </a:solidFill>
            </a:endParaRPr>
          </a:p>
        </p:txBody>
      </p:sp>
      <p:sp>
        <p:nvSpPr>
          <p:cNvPr id="4" name="TextBox 3"/>
          <p:cNvSpPr txBox="1"/>
          <p:nvPr/>
        </p:nvSpPr>
        <p:spPr>
          <a:xfrm>
            <a:off x="128337" y="851795"/>
            <a:ext cx="6577262" cy="44319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4000"/>
              </a:lnSpc>
            </a:pPr>
            <a:r>
              <a:rPr lang="en-GB" sz="1000" dirty="0"/>
              <a:t>A level Biology will use your knowledge from GCSE and build on this to help you understand new and more demanding ideas.  Complete the following tasks to make sure your knowledge is up to date and you are ready to start studying:</a:t>
            </a:r>
          </a:p>
        </p:txBody>
      </p:sp>
      <p:sp>
        <p:nvSpPr>
          <p:cNvPr id="6" name="Rectangle 5"/>
          <p:cNvSpPr/>
          <p:nvPr/>
        </p:nvSpPr>
        <p:spPr>
          <a:xfrm>
            <a:off x="128336" y="5780574"/>
            <a:ext cx="6577263" cy="3776418"/>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14000"/>
              </a:lnSpc>
            </a:pPr>
            <a:r>
              <a:rPr lang="en-GB" sz="1000" b="1" u="sng" dirty="0"/>
              <a:t>Evolution</a:t>
            </a:r>
          </a:p>
          <a:p>
            <a:pPr>
              <a:lnSpc>
                <a:spcPct val="114000"/>
              </a:lnSpc>
            </a:pPr>
            <a:r>
              <a:rPr lang="en-GB" sz="1000" dirty="0"/>
              <a:t>Transfer of genetic information from one generation to the next can ensure continuity of species or lead to variation within a species and possible formation of new species. Reproductive isolation can lead to accumulation of different genetic information in populations potentially leading to formation of new species (speciation). Sequencing projects have read the genomes of organisms ranging from microbes and plants to humans. This allows the sequences of the proteins that derive from the genetic code to be predicted. Gene technologies allow study and alteration of gene function in order to better understand organism function and to design new industrial and medical processes.</a:t>
            </a:r>
          </a:p>
          <a:p>
            <a:pPr>
              <a:lnSpc>
                <a:spcPct val="114000"/>
              </a:lnSpc>
            </a:pPr>
            <a:r>
              <a:rPr lang="en-GB" sz="1000" dirty="0"/>
              <a:t>Read the information on these websites (you could make more Cornell notes if you wish):</a:t>
            </a:r>
          </a:p>
          <a:p>
            <a:pPr>
              <a:lnSpc>
                <a:spcPct val="114000"/>
              </a:lnSpc>
            </a:pPr>
            <a:r>
              <a:rPr lang="en-GB" sz="1000" dirty="0">
                <a:hlinkClick r:id="rId2"/>
              </a:rPr>
              <a:t>http://www.bbc.co.uk/education/guides/z237hyc/revision/4</a:t>
            </a:r>
            <a:endParaRPr lang="en-GB" sz="1000" dirty="0"/>
          </a:p>
          <a:p>
            <a:pPr>
              <a:lnSpc>
                <a:spcPct val="114000"/>
              </a:lnSpc>
            </a:pPr>
            <a:r>
              <a:rPr lang="en-GB" sz="1000" dirty="0">
                <a:hlinkClick r:id="rId3"/>
              </a:rPr>
              <a:t>http://www.s-cool.co.uk/a-level/biology/evolution</a:t>
            </a:r>
            <a:endParaRPr lang="en-GB" sz="1000" dirty="0"/>
          </a:p>
          <a:p>
            <a:pPr>
              <a:lnSpc>
                <a:spcPct val="114000"/>
              </a:lnSpc>
            </a:pPr>
            <a:endParaRPr lang="en-GB" sz="1000" dirty="0"/>
          </a:p>
          <a:p>
            <a:pPr>
              <a:lnSpc>
                <a:spcPct val="114000"/>
              </a:lnSpc>
            </a:pPr>
            <a:r>
              <a:rPr lang="en-GB" sz="1000" dirty="0"/>
              <a:t>And take a look at these videos:</a:t>
            </a:r>
          </a:p>
          <a:p>
            <a:pPr>
              <a:lnSpc>
                <a:spcPct val="114000"/>
              </a:lnSpc>
            </a:pPr>
            <a:r>
              <a:rPr lang="en-GB" sz="1000" dirty="0">
                <a:hlinkClick r:id="rId4"/>
              </a:rPr>
              <a:t>http://ed.ted.com/lessons/how-to-sequence-the-human-genome-mark-j-kiel</a:t>
            </a:r>
            <a:endParaRPr lang="en-GB" sz="1000" dirty="0"/>
          </a:p>
          <a:p>
            <a:pPr>
              <a:lnSpc>
                <a:spcPct val="114000"/>
              </a:lnSpc>
            </a:pPr>
            <a:r>
              <a:rPr lang="en-GB" sz="1000" dirty="0">
                <a:hlinkClick r:id="rId5"/>
              </a:rPr>
              <a:t>http://ed.ted.com/lessons/the-race-to-sequence-the-human-genome-tien-nguyen</a:t>
            </a:r>
            <a:endParaRPr lang="en-GB" sz="1000" dirty="0"/>
          </a:p>
          <a:p>
            <a:pPr>
              <a:lnSpc>
                <a:spcPct val="114000"/>
              </a:lnSpc>
            </a:pPr>
            <a:endParaRPr lang="en-GB" sz="1000" dirty="0"/>
          </a:p>
          <a:p>
            <a:pPr>
              <a:lnSpc>
                <a:spcPct val="114000"/>
              </a:lnSpc>
            </a:pPr>
            <a:r>
              <a:rPr lang="en-GB" sz="1000" b="1" dirty="0"/>
              <a:t>Task:</a:t>
            </a:r>
          </a:p>
          <a:p>
            <a:pPr>
              <a:lnSpc>
                <a:spcPct val="114000"/>
              </a:lnSpc>
            </a:pPr>
            <a:r>
              <a:rPr lang="en-GB" sz="1000" b="1" dirty="0"/>
              <a:t>Produce a one page revision guide for an AS Biology student that recaps the key  words and concepts in this topic. Your revision guide should:</a:t>
            </a:r>
          </a:p>
          <a:p>
            <a:pPr>
              <a:lnSpc>
                <a:spcPct val="114000"/>
              </a:lnSpc>
            </a:pPr>
            <a:r>
              <a:rPr lang="en-GB" sz="1000" dirty="0"/>
              <a:t>Describe speciation</a:t>
            </a:r>
          </a:p>
          <a:p>
            <a:pPr>
              <a:lnSpc>
                <a:spcPct val="114000"/>
              </a:lnSpc>
            </a:pPr>
            <a:r>
              <a:rPr lang="en-GB" sz="1000" dirty="0"/>
              <a:t>Explain what a genome is</a:t>
            </a:r>
          </a:p>
          <a:p>
            <a:pPr>
              <a:lnSpc>
                <a:spcPct val="114000"/>
              </a:lnSpc>
            </a:pPr>
            <a:r>
              <a:rPr lang="en-GB" sz="1000" dirty="0"/>
              <a:t>Give examples of how this information has already been used to develop new treatments and technologies.</a:t>
            </a:r>
          </a:p>
        </p:txBody>
      </p:sp>
      <p:sp>
        <p:nvSpPr>
          <p:cNvPr id="9" name="Rectangle 8"/>
          <p:cNvSpPr/>
          <p:nvPr/>
        </p:nvSpPr>
        <p:spPr>
          <a:xfrm>
            <a:off x="144378" y="1289754"/>
            <a:ext cx="6561221" cy="4468146"/>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14000"/>
              </a:lnSpc>
            </a:pPr>
            <a:r>
              <a:rPr lang="en-GB" sz="1000" b="1" u="sng" dirty="0"/>
              <a:t>Biodiversity</a:t>
            </a:r>
          </a:p>
          <a:p>
            <a:pPr>
              <a:lnSpc>
                <a:spcPct val="114000"/>
              </a:lnSpc>
            </a:pPr>
            <a:r>
              <a:rPr lang="en-GB" sz="1000" dirty="0"/>
              <a:t>The variety of life, both past and present, is extensive, but the biochemical basis of life is similar for all living things. Biodiversity refers to the variety and complexity of life and may be considered at different levels. Biodiversity can be measured, for example within a habitat or at the genetic level. Classification is a means of organising the variety of life based on relationships between organisms and is built around the concept of species. Originally classification systems were based on observable features but more recent approaches draw on a wider range of evidence to clarify relationships between organisms. Adaptations of organisms to their environments can be behavioural, physiological and anatomical. Adaptation and selection are major factors in evolution and make a significant contribution to the diversity of living organisms.</a:t>
            </a:r>
          </a:p>
          <a:p>
            <a:pPr>
              <a:lnSpc>
                <a:spcPct val="114000"/>
              </a:lnSpc>
            </a:pPr>
            <a:endParaRPr lang="en-GB" sz="1000" dirty="0"/>
          </a:p>
          <a:p>
            <a:pPr>
              <a:lnSpc>
                <a:spcPct val="114000"/>
              </a:lnSpc>
            </a:pPr>
            <a:r>
              <a:rPr lang="en-GB" sz="1000" dirty="0"/>
              <a:t>Read the information on these websites (you could make more Cornell notes if you wish):</a:t>
            </a:r>
          </a:p>
          <a:p>
            <a:pPr>
              <a:lnSpc>
                <a:spcPct val="114000"/>
              </a:lnSpc>
            </a:pPr>
            <a:r>
              <a:rPr lang="en-GB" sz="1000" dirty="0">
                <a:hlinkClick r:id="rId6"/>
              </a:rPr>
              <a:t>http://www.s-cool.co.uk/a-level/biology/ecological-concepts</a:t>
            </a:r>
            <a:endParaRPr lang="en-GB" sz="1000" dirty="0"/>
          </a:p>
          <a:p>
            <a:pPr>
              <a:lnSpc>
                <a:spcPct val="114000"/>
              </a:lnSpc>
            </a:pPr>
            <a:r>
              <a:rPr lang="en-GB" sz="1000" dirty="0">
                <a:hlinkClick r:id="rId7"/>
              </a:rPr>
              <a:t>http://www.s-cool.co.uk/a-level/biology/classification</a:t>
            </a:r>
            <a:endParaRPr lang="en-GB" sz="1000" dirty="0"/>
          </a:p>
          <a:p>
            <a:pPr>
              <a:lnSpc>
                <a:spcPct val="114000"/>
              </a:lnSpc>
            </a:pPr>
            <a:endParaRPr lang="en-GB" sz="1000" dirty="0"/>
          </a:p>
          <a:p>
            <a:pPr>
              <a:lnSpc>
                <a:spcPct val="114000"/>
              </a:lnSpc>
            </a:pPr>
            <a:r>
              <a:rPr lang="en-GB" sz="1000" dirty="0"/>
              <a:t>And take a look at these videos:</a:t>
            </a:r>
          </a:p>
          <a:p>
            <a:pPr>
              <a:lnSpc>
                <a:spcPct val="114000"/>
              </a:lnSpc>
            </a:pPr>
            <a:r>
              <a:rPr lang="en-GB" sz="1000" dirty="0">
                <a:hlinkClick r:id="rId8"/>
              </a:rPr>
              <a:t>http://ed.ted.com/lessons/why-is-biodiversity-so-important-kim-preshoff</a:t>
            </a:r>
            <a:endParaRPr lang="en-GB" sz="1000" dirty="0"/>
          </a:p>
          <a:p>
            <a:pPr>
              <a:lnSpc>
                <a:spcPct val="114000"/>
              </a:lnSpc>
            </a:pPr>
            <a:r>
              <a:rPr lang="en-GB" sz="1000" dirty="0">
                <a:hlinkClick r:id="rId9"/>
              </a:rPr>
              <a:t>http://ed.ted.com/lessons/can-wildlife-adapt-to-climate-change-erin-eastwood</a:t>
            </a:r>
            <a:endParaRPr lang="en-GB" sz="1000" dirty="0"/>
          </a:p>
          <a:p>
            <a:pPr>
              <a:lnSpc>
                <a:spcPct val="114000"/>
              </a:lnSpc>
            </a:pPr>
            <a:endParaRPr lang="en-GB" sz="1000" dirty="0"/>
          </a:p>
          <a:p>
            <a:pPr>
              <a:lnSpc>
                <a:spcPct val="114000"/>
              </a:lnSpc>
            </a:pPr>
            <a:r>
              <a:rPr lang="en-GB" sz="1000" b="1" dirty="0"/>
              <a:t>Task:</a:t>
            </a:r>
          </a:p>
          <a:p>
            <a:pPr>
              <a:lnSpc>
                <a:spcPct val="114000"/>
              </a:lnSpc>
            </a:pPr>
            <a:r>
              <a:rPr lang="en-GB" sz="1000" b="1" dirty="0"/>
              <a:t>Write a persuasive letter to an MP, organisation or pressure group promoting conservation to maintain biodiversity. </a:t>
            </a:r>
            <a:r>
              <a:rPr lang="en-GB" sz="1000" dirty="0"/>
              <a:t>Your letter should:</a:t>
            </a:r>
          </a:p>
          <a:p>
            <a:pPr>
              <a:lnSpc>
                <a:spcPct val="114000"/>
              </a:lnSpc>
            </a:pPr>
            <a:r>
              <a:rPr lang="en-GB" sz="1000" dirty="0"/>
              <a:t>Define what is meant by species and classification</a:t>
            </a:r>
          </a:p>
          <a:p>
            <a:pPr>
              <a:lnSpc>
                <a:spcPct val="114000"/>
              </a:lnSpc>
            </a:pPr>
            <a:r>
              <a:rPr lang="en-GB" sz="1000" dirty="0"/>
              <a:t>Describe how species are classified</a:t>
            </a:r>
          </a:p>
          <a:p>
            <a:pPr>
              <a:lnSpc>
                <a:spcPct val="114000"/>
              </a:lnSpc>
            </a:pPr>
            <a:r>
              <a:rPr lang="en-GB" sz="1000" dirty="0"/>
              <a:t>Explain one way scientists can collect data about a habitat, giving an example</a:t>
            </a:r>
          </a:p>
          <a:p>
            <a:pPr>
              <a:lnSpc>
                <a:spcPct val="114000"/>
              </a:lnSpc>
            </a:pPr>
            <a:r>
              <a:rPr lang="en-GB" sz="1000" dirty="0"/>
              <a:t>Explain adaptation and how habitat change may pose a threat to niche species</a:t>
            </a:r>
          </a:p>
        </p:txBody>
      </p:sp>
    </p:spTree>
    <p:extLst>
      <p:ext uri="{BB962C8B-B14F-4D97-AF65-F5344CB8AC3E}">
        <p14:creationId xmlns:p14="http://schemas.microsoft.com/office/powerpoint/2010/main" val="11481458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1433</TotalTime>
  <Words>528</Words>
  <Application>Microsoft Office PowerPoint</Application>
  <PresentationFormat>A4 Paper (210x297 mm)</PresentationFormat>
  <Paragraphs>36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Bridging Biology – Week 3</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PiXL Science</dc:creator>
  <cp:lastModifiedBy>Mr A. Hammond</cp:lastModifiedBy>
  <cp:revision>114</cp:revision>
  <dcterms:created xsi:type="dcterms:W3CDTF">2016-03-25T06:47:18Z</dcterms:created>
  <dcterms:modified xsi:type="dcterms:W3CDTF">2020-05-10T15:06:03Z</dcterms:modified>
</cp:coreProperties>
</file>