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82" r:id="rId2"/>
    <p:sldId id="260" r:id="rId3"/>
    <p:sldId id="277" r:id="rId4"/>
    <p:sldId id="278" r:id="rId5"/>
    <p:sldId id="279" r:id="rId6"/>
    <p:sldId id="280" r:id="rId7"/>
    <p:sldId id="281" r:id="rId8"/>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38" autoAdjust="0"/>
    <p:restoredTop sz="95401" autoAdjust="0"/>
  </p:normalViewPr>
  <p:slideViewPr>
    <p:cSldViewPr snapToGrid="0">
      <p:cViewPr varScale="1">
        <p:scale>
          <a:sx n="58" d="100"/>
          <a:sy n="58" d="100"/>
        </p:scale>
        <p:origin x="2563"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732E03-5EA4-41DB-A53A-2CA0D9E8EE58}" type="datetimeFigureOut">
              <a:rPr lang="en-GB" smtClean="0"/>
              <a:t>10/05/2020</a:t>
            </a:fld>
            <a:endParaRPr lang="en-GB" dirty="0"/>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B7BCE0-B982-4F77-951B-1A565EFCA36F}" type="slidenum">
              <a:rPr lang="en-GB" smtClean="0"/>
              <a:t>‹#›</a:t>
            </a:fld>
            <a:endParaRPr lang="en-GB" dirty="0"/>
          </a:p>
        </p:txBody>
      </p:sp>
    </p:spTree>
    <p:extLst>
      <p:ext uri="{BB962C8B-B14F-4D97-AF65-F5344CB8AC3E}">
        <p14:creationId xmlns:p14="http://schemas.microsoft.com/office/powerpoint/2010/main" val="453682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2FD28D-1BB2-4984-8505-3B6ADBCCEDEB}" type="datetimeFigureOut">
              <a:rPr lang="en-GB" smtClean="0"/>
              <a:t>10/05/2020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5A43F7B-5142-477D-9D59-B4AE8008A070}" type="slidenum">
              <a:rPr lang="en-GB" smtClean="0"/>
              <a:t>‹#›</a:t>
            </a:fld>
            <a:endParaRPr lang="en-GB" dirty="0"/>
          </a:p>
        </p:txBody>
      </p:sp>
    </p:spTree>
    <p:extLst>
      <p:ext uri="{BB962C8B-B14F-4D97-AF65-F5344CB8AC3E}">
        <p14:creationId xmlns:p14="http://schemas.microsoft.com/office/powerpoint/2010/main" val="2541917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2FD28D-1BB2-4984-8505-3B6ADBCCEDEB}" type="datetimeFigureOut">
              <a:rPr lang="en-GB" smtClean="0"/>
              <a:t>10/05/2020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5A43F7B-5142-477D-9D59-B4AE8008A070}" type="slidenum">
              <a:rPr lang="en-GB" smtClean="0"/>
              <a:t>‹#›</a:t>
            </a:fld>
            <a:endParaRPr lang="en-GB" dirty="0"/>
          </a:p>
        </p:txBody>
      </p:sp>
    </p:spTree>
    <p:extLst>
      <p:ext uri="{BB962C8B-B14F-4D97-AF65-F5344CB8AC3E}">
        <p14:creationId xmlns:p14="http://schemas.microsoft.com/office/powerpoint/2010/main" val="3601074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2FD28D-1BB2-4984-8505-3B6ADBCCEDEB}" type="datetimeFigureOut">
              <a:rPr lang="en-GB" smtClean="0"/>
              <a:t>10/05/2020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5A43F7B-5142-477D-9D59-B4AE8008A070}" type="slidenum">
              <a:rPr lang="en-GB" smtClean="0"/>
              <a:t>‹#›</a:t>
            </a:fld>
            <a:endParaRPr lang="en-GB" dirty="0"/>
          </a:p>
        </p:txBody>
      </p:sp>
    </p:spTree>
    <p:extLst>
      <p:ext uri="{BB962C8B-B14F-4D97-AF65-F5344CB8AC3E}">
        <p14:creationId xmlns:p14="http://schemas.microsoft.com/office/powerpoint/2010/main" val="481725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2FD28D-1BB2-4984-8505-3B6ADBCCEDEB}" type="datetimeFigureOut">
              <a:rPr lang="en-GB" smtClean="0"/>
              <a:t>10/05/2020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5A43F7B-5142-477D-9D59-B4AE8008A070}" type="slidenum">
              <a:rPr lang="en-GB" smtClean="0"/>
              <a:t>‹#›</a:t>
            </a:fld>
            <a:endParaRPr lang="en-GB" dirty="0"/>
          </a:p>
        </p:txBody>
      </p:sp>
    </p:spTree>
    <p:extLst>
      <p:ext uri="{BB962C8B-B14F-4D97-AF65-F5344CB8AC3E}">
        <p14:creationId xmlns:p14="http://schemas.microsoft.com/office/powerpoint/2010/main" val="347166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2FD28D-1BB2-4984-8505-3B6ADBCCEDEB}" type="datetimeFigureOut">
              <a:rPr lang="en-GB" smtClean="0"/>
              <a:t>10/05/2020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5A43F7B-5142-477D-9D59-B4AE8008A070}" type="slidenum">
              <a:rPr lang="en-GB" smtClean="0"/>
              <a:t>‹#›</a:t>
            </a:fld>
            <a:endParaRPr lang="en-GB" dirty="0"/>
          </a:p>
        </p:txBody>
      </p:sp>
    </p:spTree>
    <p:extLst>
      <p:ext uri="{BB962C8B-B14F-4D97-AF65-F5344CB8AC3E}">
        <p14:creationId xmlns:p14="http://schemas.microsoft.com/office/powerpoint/2010/main" val="207222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2FD28D-1BB2-4984-8505-3B6ADBCCEDEB}" type="datetimeFigureOut">
              <a:rPr lang="en-GB" smtClean="0"/>
              <a:t>10/05/2020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5A43F7B-5142-477D-9D59-B4AE8008A070}" type="slidenum">
              <a:rPr lang="en-GB" smtClean="0"/>
              <a:t>‹#›</a:t>
            </a:fld>
            <a:endParaRPr lang="en-GB" dirty="0"/>
          </a:p>
        </p:txBody>
      </p:sp>
    </p:spTree>
    <p:extLst>
      <p:ext uri="{BB962C8B-B14F-4D97-AF65-F5344CB8AC3E}">
        <p14:creationId xmlns:p14="http://schemas.microsoft.com/office/powerpoint/2010/main" val="1064869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2FD28D-1BB2-4984-8505-3B6ADBCCEDEB}" type="datetimeFigureOut">
              <a:rPr lang="en-GB" smtClean="0"/>
              <a:t>10/05/2020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5A43F7B-5142-477D-9D59-B4AE8008A070}" type="slidenum">
              <a:rPr lang="en-GB" smtClean="0"/>
              <a:t>‹#›</a:t>
            </a:fld>
            <a:endParaRPr lang="en-GB" dirty="0"/>
          </a:p>
        </p:txBody>
      </p:sp>
    </p:spTree>
    <p:extLst>
      <p:ext uri="{BB962C8B-B14F-4D97-AF65-F5344CB8AC3E}">
        <p14:creationId xmlns:p14="http://schemas.microsoft.com/office/powerpoint/2010/main" val="2230964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2FD28D-1BB2-4984-8505-3B6ADBCCEDEB}" type="datetimeFigureOut">
              <a:rPr lang="en-GB" smtClean="0"/>
              <a:t>10/05/2020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5A43F7B-5142-477D-9D59-B4AE8008A070}" type="slidenum">
              <a:rPr lang="en-GB" smtClean="0"/>
              <a:t>‹#›</a:t>
            </a:fld>
            <a:endParaRPr lang="en-GB" dirty="0"/>
          </a:p>
        </p:txBody>
      </p:sp>
    </p:spTree>
    <p:extLst>
      <p:ext uri="{BB962C8B-B14F-4D97-AF65-F5344CB8AC3E}">
        <p14:creationId xmlns:p14="http://schemas.microsoft.com/office/powerpoint/2010/main" val="2383131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2FD28D-1BB2-4984-8505-3B6ADBCCEDEB}" type="datetimeFigureOut">
              <a:rPr lang="en-GB" smtClean="0"/>
              <a:t>10/05/2020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5A43F7B-5142-477D-9D59-B4AE8008A070}" type="slidenum">
              <a:rPr lang="en-GB" smtClean="0"/>
              <a:t>‹#›</a:t>
            </a:fld>
            <a:endParaRPr lang="en-GB" dirty="0"/>
          </a:p>
        </p:txBody>
      </p:sp>
    </p:spTree>
    <p:extLst>
      <p:ext uri="{BB962C8B-B14F-4D97-AF65-F5344CB8AC3E}">
        <p14:creationId xmlns:p14="http://schemas.microsoft.com/office/powerpoint/2010/main" val="181416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92FD28D-1BB2-4984-8505-3B6ADBCCEDEB}" type="datetimeFigureOut">
              <a:rPr lang="en-GB" smtClean="0"/>
              <a:t>10/05/2020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5A43F7B-5142-477D-9D59-B4AE8008A070}" type="slidenum">
              <a:rPr lang="en-GB" smtClean="0"/>
              <a:t>‹#›</a:t>
            </a:fld>
            <a:endParaRPr lang="en-GB" dirty="0"/>
          </a:p>
        </p:txBody>
      </p:sp>
    </p:spTree>
    <p:extLst>
      <p:ext uri="{BB962C8B-B14F-4D97-AF65-F5344CB8AC3E}">
        <p14:creationId xmlns:p14="http://schemas.microsoft.com/office/powerpoint/2010/main" val="2525468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92FD28D-1BB2-4984-8505-3B6ADBCCEDEB}" type="datetimeFigureOut">
              <a:rPr lang="en-GB" smtClean="0"/>
              <a:t>10/05/2020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5A43F7B-5142-477D-9D59-B4AE8008A070}" type="slidenum">
              <a:rPr lang="en-GB" smtClean="0"/>
              <a:t>‹#›</a:t>
            </a:fld>
            <a:endParaRPr lang="en-GB" dirty="0"/>
          </a:p>
        </p:txBody>
      </p:sp>
    </p:spTree>
    <p:extLst>
      <p:ext uri="{BB962C8B-B14F-4D97-AF65-F5344CB8AC3E}">
        <p14:creationId xmlns:p14="http://schemas.microsoft.com/office/powerpoint/2010/main" val="1628918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92FD28D-1BB2-4984-8505-3B6ADBCCEDEB}" type="datetimeFigureOut">
              <a:rPr lang="en-GB" smtClean="0"/>
              <a:t>10/05/2020</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5A43F7B-5142-477D-9D59-B4AE8008A070}" type="slidenum">
              <a:rPr lang="en-GB" smtClean="0"/>
              <a:t>‹#›</a:t>
            </a:fld>
            <a:endParaRPr lang="en-GB" dirty="0"/>
          </a:p>
        </p:txBody>
      </p:sp>
    </p:spTree>
    <p:extLst>
      <p:ext uri="{BB962C8B-B14F-4D97-AF65-F5344CB8AC3E}">
        <p14:creationId xmlns:p14="http://schemas.microsoft.com/office/powerpoint/2010/main" val="9494175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moirsofanamnesic.wordpress.com/category/blood-glucose/" TargetMode="Externa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8" Type="http://schemas.openxmlformats.org/officeDocument/2006/relationships/hyperlink" Target="http://www.myearthwatchexperience.com/Essential%20Ecology.htm" TargetMode="External"/><Relationship Id="rId3" Type="http://schemas.openxmlformats.org/officeDocument/2006/relationships/image" Target="../media/image5.png"/><Relationship Id="rId7" Type="http://schemas.openxmlformats.org/officeDocument/2006/relationships/hyperlink" Target="http://www.rpi.edu/dept/chem-eng/Biotech-Environ/Projects00/temph/enzyme.html"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www.bbc.co.uk/staticarchive/afa3f2b16b4d58d077943c96929c9a4020fea83a.gif" TargetMode="External"/><Relationship Id="rId5" Type="http://schemas.openxmlformats.org/officeDocument/2006/relationships/hyperlink" Target="http://www.everythingmaths.co.za/science/lifesciences/grade-10/05-support-and-transport-systems-in-plants/images/56aff2f9b6c5b041688f745ca928990c.png" TargetMode="External"/><Relationship Id="rId10" Type="http://schemas.openxmlformats.org/officeDocument/2006/relationships/image" Target="../media/image8.png"/><Relationship Id="rId4" Type="http://schemas.openxmlformats.org/officeDocument/2006/relationships/image" Target="../media/image6.png"/><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7652" y="503583"/>
            <a:ext cx="4863548" cy="584775"/>
          </a:xfrm>
          <a:prstGeom prst="rect">
            <a:avLst/>
          </a:prstGeom>
          <a:noFill/>
        </p:spPr>
        <p:txBody>
          <a:bodyPr wrap="square" rtlCol="0">
            <a:spAutoFit/>
          </a:bodyPr>
          <a:lstStyle/>
          <a:p>
            <a:r>
              <a:rPr lang="en-GB" sz="3200" dirty="0" smtClean="0"/>
              <a:t>Bridging Biology – Week 4</a:t>
            </a:r>
            <a:endParaRPr lang="en-GB" sz="3200" dirty="0"/>
          </a:p>
        </p:txBody>
      </p:sp>
      <p:sp>
        <p:nvSpPr>
          <p:cNvPr id="3" name="TextBox 2"/>
          <p:cNvSpPr txBox="1"/>
          <p:nvPr/>
        </p:nvSpPr>
        <p:spPr>
          <a:xfrm>
            <a:off x="503583" y="1378226"/>
            <a:ext cx="5433391" cy="3970318"/>
          </a:xfrm>
          <a:prstGeom prst="rect">
            <a:avLst/>
          </a:prstGeom>
          <a:noFill/>
        </p:spPr>
        <p:txBody>
          <a:bodyPr wrap="square" rtlCol="0">
            <a:spAutoFit/>
          </a:bodyPr>
          <a:lstStyle/>
          <a:p>
            <a:r>
              <a:rPr lang="en-GB" dirty="0" smtClean="0"/>
              <a:t>Final Task</a:t>
            </a:r>
          </a:p>
          <a:p>
            <a:endParaRPr lang="en-GB" dirty="0"/>
          </a:p>
          <a:p>
            <a:pPr marL="342900" indent="-342900">
              <a:buAutoNum type="arabicParenR"/>
            </a:pPr>
            <a:r>
              <a:rPr lang="en-GB" dirty="0" smtClean="0"/>
              <a:t>Complete the Test (on the next few slides). Then mark it and complete green pen corrections (Send Mr Hammond Evidence of doing this such as picture of the test marked) and also your score.</a:t>
            </a:r>
          </a:p>
          <a:p>
            <a:pPr marL="342900" indent="-342900">
              <a:buAutoNum type="arabicParenR"/>
            </a:pPr>
            <a:endParaRPr lang="en-GB" dirty="0"/>
          </a:p>
          <a:p>
            <a:pPr marL="342900" indent="-342900">
              <a:buAutoNum type="arabicParenR"/>
            </a:pPr>
            <a:r>
              <a:rPr lang="en-GB" dirty="0" smtClean="0"/>
              <a:t>The second task is to do Revision mind map on the Areas you made mistakes in (Remember a revision mind map should be detailed, not just key words! Diagrams should be incorporated where relevant and colour should be included. Remember there is a reason humans use colour vision, so use this ability also in your revision!)</a:t>
            </a:r>
          </a:p>
        </p:txBody>
      </p:sp>
    </p:spTree>
    <p:extLst>
      <p:ext uri="{BB962C8B-B14F-4D97-AF65-F5344CB8AC3E}">
        <p14:creationId xmlns:p14="http://schemas.microsoft.com/office/powerpoint/2010/main" val="2536623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947144" y="463517"/>
            <a:ext cx="4786906" cy="369332"/>
          </a:xfrm>
          <a:prstGeom prst="rect">
            <a:avLst/>
          </a:prstGeom>
          <a:noFill/>
        </p:spPr>
        <p:txBody>
          <a:bodyPr wrap="square" lIns="91440" tIns="45720" rIns="91440" bIns="45720">
            <a:spAutoFit/>
            <a:scene3d>
              <a:camera prst="perspectiveLeft"/>
              <a:lightRig rig="threePt" dir="t"/>
            </a:scene3d>
          </a:bodyPr>
          <a:lstStyle/>
          <a:p>
            <a:r>
              <a:rPr lang="en-GB" b="1" dirty="0"/>
              <a:t>A Level Biology Transition Baseline Assessment</a:t>
            </a:r>
            <a:endParaRPr lang="en-GB" dirty="0"/>
          </a:p>
        </p:txBody>
      </p:sp>
      <p:sp>
        <p:nvSpPr>
          <p:cNvPr id="9" name="TextBox 8"/>
          <p:cNvSpPr txBox="1"/>
          <p:nvPr/>
        </p:nvSpPr>
        <p:spPr>
          <a:xfrm>
            <a:off x="282388" y="994244"/>
            <a:ext cx="6410511" cy="61863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4000"/>
              </a:lnSpc>
            </a:pPr>
            <a:r>
              <a:rPr lang="en-GB" sz="1000" dirty="0"/>
              <a:t>The following 40 minute test is designed to test your recall, analysis and evaluative skills and knowledge.</a:t>
            </a:r>
          </a:p>
          <a:p>
            <a:pPr>
              <a:lnSpc>
                <a:spcPct val="114000"/>
              </a:lnSpc>
            </a:pPr>
            <a:r>
              <a:rPr lang="en-GB" sz="1000" dirty="0"/>
              <a:t>Remember to use your exam technique: look at the command words and the number of marks each question is worth.</a:t>
            </a:r>
          </a:p>
          <a:p>
            <a:pPr>
              <a:lnSpc>
                <a:spcPct val="114000"/>
              </a:lnSpc>
            </a:pPr>
            <a:r>
              <a:rPr lang="en-GB" sz="1000" dirty="0"/>
              <a:t>A suggested mark scheme is provided for you to check your answers.</a:t>
            </a:r>
          </a:p>
        </p:txBody>
      </p:sp>
      <p:pic>
        <p:nvPicPr>
          <p:cNvPr id="10" name="Picture 9"/>
          <p:cNvPicPr>
            <a:picLocks noChangeAspect="1"/>
          </p:cNvPicPr>
          <p:nvPr/>
        </p:nvPicPr>
        <p:blipFill>
          <a:blip r:embed="rId2"/>
          <a:stretch>
            <a:fillRect/>
          </a:stretch>
        </p:blipFill>
        <p:spPr>
          <a:xfrm>
            <a:off x="5734050" y="105347"/>
            <a:ext cx="1123950" cy="542836"/>
          </a:xfrm>
          <a:prstGeom prst="rect">
            <a:avLst/>
          </a:prstGeom>
        </p:spPr>
      </p:pic>
      <p:sp>
        <p:nvSpPr>
          <p:cNvPr id="5" name="TextBox 4"/>
          <p:cNvSpPr txBox="1"/>
          <p:nvPr/>
        </p:nvSpPr>
        <p:spPr>
          <a:xfrm>
            <a:off x="282389" y="2074459"/>
            <a:ext cx="5990074" cy="7632859"/>
          </a:xfrm>
          <a:prstGeom prst="rect">
            <a:avLst/>
          </a:prstGeom>
          <a:noFill/>
        </p:spPr>
        <p:txBody>
          <a:bodyPr wrap="square" rtlCol="0">
            <a:spAutoFit/>
          </a:bodyPr>
          <a:lstStyle/>
          <a:p>
            <a:pPr marL="228600" indent="-228600">
              <a:buAutoNum type="arabicPeriod"/>
            </a:pPr>
            <a:r>
              <a:rPr lang="en-GB" sz="1000" dirty="0"/>
              <a:t>a) What are the four base pairs found in DNA?</a:t>
            </a:r>
          </a:p>
          <a:p>
            <a:endParaRPr lang="en-GB" sz="1000" dirty="0"/>
          </a:p>
          <a:p>
            <a:r>
              <a:rPr lang="en-GB" sz="1000" dirty="0"/>
              <a:t>         ……………………………………………………………………………………………………………………………………………………………………….</a:t>
            </a:r>
          </a:p>
          <a:p>
            <a:r>
              <a:rPr lang="en-GB" sz="1000" dirty="0"/>
              <a:t>												(2)</a:t>
            </a:r>
          </a:p>
          <a:p>
            <a:endParaRPr lang="en-GB" sz="1000" dirty="0"/>
          </a:p>
          <a:p>
            <a:r>
              <a:rPr lang="en-GB" sz="1000" dirty="0"/>
              <a:t>        b) What does DNA code for?</a:t>
            </a:r>
          </a:p>
          <a:p>
            <a:endParaRPr lang="en-GB" sz="1000" dirty="0"/>
          </a:p>
          <a:p>
            <a:r>
              <a:rPr lang="en-GB" sz="1000" dirty="0"/>
              <a:t>         ……………………………………………………………………………………………………………………………………………………………………….</a:t>
            </a:r>
          </a:p>
          <a:p>
            <a:r>
              <a:rPr lang="en-GB" sz="1000" dirty="0"/>
              <a:t>												(1)</a:t>
            </a:r>
          </a:p>
          <a:p>
            <a:endParaRPr lang="en-GB" sz="1000" dirty="0"/>
          </a:p>
          <a:p>
            <a:r>
              <a:rPr lang="en-GB" sz="1000" dirty="0"/>
              <a:t>        c) Which organelle in a cell carries out this function?</a:t>
            </a:r>
          </a:p>
          <a:p>
            <a:endParaRPr lang="en-GB" sz="1000" dirty="0"/>
          </a:p>
          <a:p>
            <a:r>
              <a:rPr lang="en-GB" sz="1000" dirty="0"/>
              <a:t>         ……………………………………………………………………………………………………………………………………………………………………….</a:t>
            </a:r>
          </a:p>
          <a:p>
            <a:r>
              <a:rPr lang="en-GB" sz="1000" dirty="0"/>
              <a:t>												(1)</a:t>
            </a:r>
          </a:p>
          <a:p>
            <a:endParaRPr lang="en-GB" sz="1000" dirty="0"/>
          </a:p>
          <a:p>
            <a:r>
              <a:rPr lang="en-GB" sz="1000" dirty="0"/>
              <a:t>2. a)  What theory did Charles Darwin propose?</a:t>
            </a:r>
          </a:p>
          <a:p>
            <a:endParaRPr lang="en-GB" sz="1000" dirty="0"/>
          </a:p>
          <a:p>
            <a:r>
              <a:rPr lang="en-GB" sz="1000" dirty="0"/>
              <a:t>       ……………………………………………………………………………………………………………………………………………………………………….</a:t>
            </a:r>
          </a:p>
          <a:p>
            <a:r>
              <a:rPr lang="en-GB" sz="1000" dirty="0"/>
              <a:t>												(1)</a:t>
            </a:r>
          </a:p>
          <a:p>
            <a:endParaRPr lang="en-GB" sz="1000" dirty="0"/>
          </a:p>
          <a:p>
            <a:r>
              <a:rPr lang="en-GB" sz="1000" dirty="0"/>
              <a:t>    b) Why did many people not believe Darwin at the time?</a:t>
            </a:r>
          </a:p>
          <a:p>
            <a:endParaRPr lang="en-GB" sz="1000" dirty="0"/>
          </a:p>
          <a:p>
            <a:r>
              <a:rPr lang="en-GB" sz="1000" dirty="0"/>
              <a:t>       ……………………………………………………………………………………………………………………………………………………………………….</a:t>
            </a:r>
          </a:p>
          <a:p>
            <a:r>
              <a:rPr lang="en-GB" sz="1000" dirty="0"/>
              <a:t>												(1)</a:t>
            </a:r>
          </a:p>
          <a:p>
            <a:endParaRPr lang="en-GB" sz="1000" dirty="0"/>
          </a:p>
          <a:p>
            <a:r>
              <a:rPr lang="en-GB" sz="1000" dirty="0"/>
              <a:t>    c) Describe how fossils are formed.</a:t>
            </a:r>
          </a:p>
          <a:p>
            <a:endParaRPr lang="en-GB" sz="1000" dirty="0"/>
          </a:p>
          <a:p>
            <a:r>
              <a:rPr lang="en-GB" sz="1000" dirty="0"/>
              <a:t>      ……………………………………………………………………………………………………………………………………………………………………….</a:t>
            </a:r>
          </a:p>
          <a:p>
            <a:endParaRPr lang="en-GB" sz="1000" dirty="0"/>
          </a:p>
          <a:p>
            <a:r>
              <a:rPr lang="en-GB" sz="1000" dirty="0"/>
              <a:t>      ……………………………………………………………………………………………………………………………………………………………………….</a:t>
            </a:r>
          </a:p>
          <a:p>
            <a:r>
              <a:rPr lang="en-GB" sz="1000" dirty="0"/>
              <a:t>												    </a:t>
            </a:r>
          </a:p>
          <a:p>
            <a:r>
              <a:rPr lang="en-GB" sz="1000" dirty="0"/>
              <a:t>      ……………………………………………………………………………………………………………………………………………………………………….</a:t>
            </a:r>
          </a:p>
          <a:p>
            <a:r>
              <a:rPr lang="en-GB" sz="1000" dirty="0"/>
              <a:t>												(3)</a:t>
            </a:r>
          </a:p>
          <a:p>
            <a:endParaRPr lang="en-GB" sz="1000" dirty="0"/>
          </a:p>
          <a:p>
            <a:r>
              <a:rPr lang="en-GB" sz="1000" dirty="0"/>
              <a:t>    d) The fossil record shows us that there have been some species that have formed and some that have </a:t>
            </a:r>
          </a:p>
          <a:p>
            <a:r>
              <a:rPr lang="en-GB" sz="1000" dirty="0"/>
              <a:t>         become extinct.</a:t>
            </a:r>
          </a:p>
          <a:p>
            <a:r>
              <a:rPr lang="en-GB" sz="1000" dirty="0"/>
              <a:t>         i) What is meant by the term ‘species’?</a:t>
            </a:r>
          </a:p>
          <a:p>
            <a:endParaRPr lang="en-GB" sz="1000" dirty="0"/>
          </a:p>
          <a:p>
            <a:r>
              <a:rPr lang="en-GB" sz="1000" dirty="0"/>
              <a:t>        ……………………………………………………………………………………………………………………………………………………………………….</a:t>
            </a:r>
          </a:p>
          <a:p>
            <a:r>
              <a:rPr lang="en-GB" sz="1000" dirty="0"/>
              <a:t>												(2)</a:t>
            </a:r>
          </a:p>
          <a:p>
            <a:endParaRPr lang="en-GB" sz="1000" dirty="0"/>
          </a:p>
          <a:p>
            <a:r>
              <a:rPr lang="en-GB" sz="1000" dirty="0"/>
              <a:t>         ii) Describe how a new species may arise:</a:t>
            </a:r>
          </a:p>
          <a:p>
            <a:endParaRPr lang="en-GB" sz="1000" dirty="0"/>
          </a:p>
          <a:p>
            <a:r>
              <a:rPr lang="en-GB" sz="1000" dirty="0"/>
              <a:t>        ……………………………………………………………………………………………………………………………………………………………………….</a:t>
            </a:r>
          </a:p>
          <a:p>
            <a:r>
              <a:rPr lang="en-GB" sz="1000" dirty="0"/>
              <a:t>												     </a:t>
            </a:r>
          </a:p>
          <a:p>
            <a:r>
              <a:rPr lang="en-GB" sz="1000" dirty="0"/>
              <a:t>        ……………………………………………………………………………………………………………………………………………………………………….</a:t>
            </a:r>
          </a:p>
          <a:p>
            <a:r>
              <a:rPr lang="en-GB" sz="1000" dirty="0"/>
              <a:t>												</a:t>
            </a:r>
          </a:p>
          <a:p>
            <a:r>
              <a:rPr lang="en-GB" sz="1000" dirty="0"/>
              <a:t>        …………………………………………………………………………………………………………………………………………………………………(3) </a:t>
            </a:r>
          </a:p>
        </p:txBody>
      </p:sp>
      <p:sp>
        <p:nvSpPr>
          <p:cNvPr id="6" name="Rectangle 5"/>
          <p:cNvSpPr/>
          <p:nvPr/>
        </p:nvSpPr>
        <p:spPr>
          <a:xfrm>
            <a:off x="0" y="9631501"/>
            <a:ext cx="4427621" cy="274499"/>
          </a:xfrm>
          <a:prstGeom prst="rect">
            <a:avLst/>
          </a:prstGeom>
        </p:spPr>
        <p:txBody>
          <a:bodyPr wrap="square">
            <a:spAutoFit/>
          </a:bodyPr>
          <a:lstStyle/>
          <a:p>
            <a:pPr>
              <a:lnSpc>
                <a:spcPct val="115000"/>
              </a:lnSpc>
              <a:spcAft>
                <a:spcPts val="0"/>
              </a:spcAft>
              <a:tabLst>
                <a:tab pos="2971800" algn="ctr"/>
                <a:tab pos="5943600" algn="r"/>
              </a:tabLst>
            </a:pPr>
            <a:r>
              <a:rPr lang="en-US" sz="1050" dirty="0">
                <a:latin typeface="Arial" panose="020B0604020202020204" pitchFamily="34" charset="0"/>
                <a:ea typeface="Calibri" panose="020F0502020204030204" pitchFamily="34" charset="0"/>
                <a:cs typeface="Arial" panose="020B0604020202020204" pitchFamily="34" charset="0"/>
              </a:rPr>
              <a:t>© Copyright The PiXL Club Ltd, 2016</a:t>
            </a:r>
            <a:endParaRPr lang="en-GB" sz="1200" dirty="0">
              <a:effectLst/>
              <a:latin typeface="Calibri" panose="020F0502020204030204" pitchFamily="34" charset="0"/>
              <a:ea typeface="MS Mincho"/>
              <a:cs typeface="Arial" panose="020B0604020202020204" pitchFamily="34" charset="0"/>
            </a:endParaRPr>
          </a:p>
        </p:txBody>
      </p:sp>
    </p:spTree>
    <p:extLst>
      <p:ext uri="{BB962C8B-B14F-4D97-AF65-F5344CB8AC3E}">
        <p14:creationId xmlns:p14="http://schemas.microsoft.com/office/powerpoint/2010/main" val="1568855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5734050" y="105347"/>
            <a:ext cx="1123950" cy="542836"/>
          </a:xfrm>
          <a:prstGeom prst="rect">
            <a:avLst/>
          </a:prstGeom>
        </p:spPr>
      </p:pic>
      <p:sp>
        <p:nvSpPr>
          <p:cNvPr id="4" name="TextBox 3"/>
          <p:cNvSpPr txBox="1"/>
          <p:nvPr/>
        </p:nvSpPr>
        <p:spPr>
          <a:xfrm>
            <a:off x="613611" y="505326"/>
            <a:ext cx="5775157" cy="8337667"/>
          </a:xfrm>
          <a:prstGeom prst="rect">
            <a:avLst/>
          </a:prstGeom>
          <a:noFill/>
        </p:spPr>
        <p:txBody>
          <a:bodyPr wrap="square" rtlCol="0">
            <a:spAutoFit/>
          </a:bodyPr>
          <a:lstStyle/>
          <a:p>
            <a:pPr marL="228600" indent="-228600">
              <a:lnSpc>
                <a:spcPct val="114000"/>
              </a:lnSpc>
              <a:buAutoNum type="arabicPeriod" startAt="3"/>
            </a:pPr>
            <a:r>
              <a:rPr lang="en-GB" sz="1000" dirty="0"/>
              <a:t>Ecologists regularly study habitats to measure the species present and the effect of any changes.</a:t>
            </a:r>
          </a:p>
          <a:p>
            <a:pPr>
              <a:lnSpc>
                <a:spcPct val="114000"/>
              </a:lnSpc>
            </a:pPr>
            <a:r>
              <a:rPr lang="en-GB" sz="1000" dirty="0"/>
              <a:t>         One team of ecologists investigated the habitat shown in the picture below:</a:t>
            </a:r>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gn="ctr">
              <a:lnSpc>
                <a:spcPct val="114000"/>
              </a:lnSpc>
            </a:pPr>
            <a:r>
              <a:rPr lang="en-GB" sz="1000" dirty="0"/>
              <a:t> </a:t>
            </a:r>
            <a:r>
              <a:rPr lang="en-GB" sz="800" dirty="0"/>
              <a:t>Image taken from http://www.macaulay.ac.uk/soilquality/Dune%20Succession.pdf</a:t>
            </a:r>
          </a:p>
          <a:p>
            <a:pPr>
              <a:lnSpc>
                <a:spcPct val="114000"/>
              </a:lnSpc>
            </a:pPr>
            <a:endParaRPr lang="en-GB" sz="1000" dirty="0"/>
          </a:p>
          <a:p>
            <a:pPr>
              <a:lnSpc>
                <a:spcPct val="114000"/>
              </a:lnSpc>
            </a:pPr>
            <a:r>
              <a:rPr lang="en-GB" sz="1000" dirty="0"/>
              <a:t>     a) Define the following keywords:</a:t>
            </a:r>
          </a:p>
          <a:p>
            <a:pPr>
              <a:lnSpc>
                <a:spcPct val="114000"/>
              </a:lnSpc>
            </a:pPr>
            <a:r>
              <a:rPr lang="en-GB" sz="1000" dirty="0"/>
              <a:t>     i) Population</a:t>
            </a:r>
          </a:p>
          <a:p>
            <a:pPr>
              <a:lnSpc>
                <a:spcPct val="114000"/>
              </a:lnSpc>
            </a:pPr>
            <a:endParaRPr lang="en-GB" sz="1000" dirty="0"/>
          </a:p>
          <a:p>
            <a:pPr>
              <a:lnSpc>
                <a:spcPct val="114000"/>
              </a:lnSpc>
            </a:pPr>
            <a:r>
              <a:rPr lang="en-GB" sz="1000" dirty="0"/>
              <a:t>       …………………………………………………………………………………………………………………………………………………………………</a:t>
            </a:r>
          </a:p>
          <a:p>
            <a:pPr>
              <a:lnSpc>
                <a:spcPct val="114000"/>
              </a:lnSpc>
            </a:pPr>
            <a:endParaRPr lang="en-GB" sz="1000" dirty="0"/>
          </a:p>
          <a:p>
            <a:pPr>
              <a:lnSpc>
                <a:spcPct val="114000"/>
              </a:lnSpc>
            </a:pPr>
            <a:r>
              <a:rPr lang="en-GB" sz="1000" dirty="0"/>
              <a:t>    ii) Community</a:t>
            </a:r>
          </a:p>
          <a:p>
            <a:pPr>
              <a:lnSpc>
                <a:spcPct val="114000"/>
              </a:lnSpc>
            </a:pPr>
            <a:endParaRPr lang="en-GB" sz="1000" dirty="0"/>
          </a:p>
          <a:p>
            <a:pPr>
              <a:lnSpc>
                <a:spcPct val="114000"/>
              </a:lnSpc>
            </a:pPr>
            <a:r>
              <a:rPr lang="en-GB" sz="1000" dirty="0"/>
              <a:t>     …………………………………………………………………………………………………………………………………………………………………</a:t>
            </a:r>
          </a:p>
          <a:p>
            <a:pPr>
              <a:lnSpc>
                <a:spcPct val="114000"/>
              </a:lnSpc>
            </a:pPr>
            <a:r>
              <a:rPr lang="en-GB" sz="1000" dirty="0"/>
              <a:t>											(2)</a:t>
            </a:r>
          </a:p>
          <a:p>
            <a:pPr>
              <a:lnSpc>
                <a:spcPct val="114000"/>
              </a:lnSpc>
            </a:pPr>
            <a:endParaRPr lang="en-GB" sz="1000" dirty="0"/>
          </a:p>
          <a:p>
            <a:pPr>
              <a:lnSpc>
                <a:spcPct val="114000"/>
              </a:lnSpc>
            </a:pPr>
            <a:r>
              <a:rPr lang="en-GB" sz="1000" dirty="0"/>
              <a:t>    b) Give an example of one biotic factor and one abiotic factor that would be present in this habitat</a:t>
            </a:r>
          </a:p>
          <a:p>
            <a:pPr>
              <a:lnSpc>
                <a:spcPct val="114000"/>
              </a:lnSpc>
            </a:pPr>
            <a:endParaRPr lang="en-GB" sz="1000" dirty="0"/>
          </a:p>
          <a:p>
            <a:pPr>
              <a:lnSpc>
                <a:spcPct val="114000"/>
              </a:lnSpc>
            </a:pPr>
            <a:r>
              <a:rPr lang="en-GB" sz="1000" dirty="0"/>
              <a:t>     Biotic: ………………………………………………………………………………………………………………………………………………………</a:t>
            </a:r>
          </a:p>
          <a:p>
            <a:pPr>
              <a:lnSpc>
                <a:spcPct val="114000"/>
              </a:lnSpc>
            </a:pPr>
            <a:endParaRPr lang="en-GB" sz="1000" dirty="0"/>
          </a:p>
          <a:p>
            <a:pPr>
              <a:lnSpc>
                <a:spcPct val="114000"/>
              </a:lnSpc>
            </a:pPr>
            <a:r>
              <a:rPr lang="en-GB" sz="1000" dirty="0"/>
              <a:t>     Abiotic: ……………………………………………………………………………………………………………………………………………………… </a:t>
            </a:r>
          </a:p>
          <a:p>
            <a:pPr>
              <a:lnSpc>
                <a:spcPct val="114000"/>
              </a:lnSpc>
            </a:pPr>
            <a:r>
              <a:rPr lang="en-GB" sz="1000" dirty="0"/>
              <a:t>											(2)</a:t>
            </a:r>
          </a:p>
          <a:p>
            <a:pPr>
              <a:lnSpc>
                <a:spcPct val="114000"/>
              </a:lnSpc>
            </a:pPr>
            <a:r>
              <a:rPr lang="en-GB" sz="1000" dirty="0"/>
              <a:t>    c) Describe how the ecologists would go about measuring the species present between the coast and the  </a:t>
            </a:r>
          </a:p>
          <a:p>
            <a:pPr>
              <a:lnSpc>
                <a:spcPct val="114000"/>
              </a:lnSpc>
            </a:pPr>
            <a:r>
              <a:rPr lang="en-GB" sz="1000" dirty="0"/>
              <a:t>        inland.</a:t>
            </a:r>
          </a:p>
          <a:p>
            <a:pPr>
              <a:lnSpc>
                <a:spcPct val="114000"/>
              </a:lnSpc>
            </a:pPr>
            <a:endParaRPr lang="en-GB" sz="1000" dirty="0"/>
          </a:p>
          <a:p>
            <a:pPr>
              <a:lnSpc>
                <a:spcPct val="114000"/>
              </a:lnSpc>
            </a:pPr>
            <a:r>
              <a:rPr lang="en-GB" sz="1000" dirty="0"/>
              <a:t>     …………………………………………………………………………………………………………………………………………………………………</a:t>
            </a:r>
          </a:p>
          <a:p>
            <a:pPr>
              <a:lnSpc>
                <a:spcPct val="114000"/>
              </a:lnSpc>
            </a:pPr>
            <a:endParaRPr lang="en-GB" sz="1000" dirty="0"/>
          </a:p>
          <a:p>
            <a:pPr>
              <a:lnSpc>
                <a:spcPct val="114000"/>
              </a:lnSpc>
            </a:pPr>
            <a:r>
              <a:rPr lang="en-GB" sz="1000" dirty="0"/>
              <a:t>     …………………………………………………………………………………………………………………………………………………………………</a:t>
            </a:r>
          </a:p>
          <a:p>
            <a:pPr>
              <a:lnSpc>
                <a:spcPct val="114000"/>
              </a:lnSpc>
            </a:pPr>
            <a:endParaRPr lang="en-GB" sz="1000" dirty="0"/>
          </a:p>
          <a:p>
            <a:pPr>
              <a:lnSpc>
                <a:spcPct val="114000"/>
              </a:lnSpc>
            </a:pPr>
            <a:r>
              <a:rPr lang="en-GB" sz="1000" dirty="0"/>
              <a:t>     …………………………………………………………………………………………………………………………………………………………………</a:t>
            </a:r>
          </a:p>
          <a:p>
            <a:pPr>
              <a:lnSpc>
                <a:spcPct val="114000"/>
              </a:lnSpc>
            </a:pPr>
            <a:endParaRPr lang="en-GB" sz="1000" dirty="0"/>
          </a:p>
          <a:p>
            <a:pPr>
              <a:lnSpc>
                <a:spcPct val="114000"/>
              </a:lnSpc>
            </a:pPr>
            <a:r>
              <a:rPr lang="en-GB" sz="1000" dirty="0"/>
              <a:t>     …………………………………………………………………………………………………………………………………………………………………</a:t>
            </a:r>
          </a:p>
          <a:p>
            <a:pPr>
              <a:lnSpc>
                <a:spcPct val="114000"/>
              </a:lnSpc>
            </a:pPr>
            <a:endParaRPr lang="en-GB" sz="1000" dirty="0"/>
          </a:p>
          <a:p>
            <a:pPr>
              <a:lnSpc>
                <a:spcPct val="114000"/>
              </a:lnSpc>
            </a:pPr>
            <a:r>
              <a:rPr lang="en-GB" sz="1000" dirty="0"/>
              <a:t>     …………………………………………………………………………………………………………………………………………………………………</a:t>
            </a:r>
          </a:p>
          <a:p>
            <a:pPr>
              <a:lnSpc>
                <a:spcPct val="114000"/>
              </a:lnSpc>
            </a:pPr>
            <a:endParaRPr lang="en-GB" sz="1000" dirty="0"/>
          </a:p>
          <a:p>
            <a:pPr>
              <a:lnSpc>
                <a:spcPct val="114000"/>
              </a:lnSpc>
            </a:pPr>
            <a:r>
              <a:rPr lang="en-GB" sz="1000" dirty="0"/>
              <a:t>     …………………………………………………………………………………………………………………………………………………………………</a:t>
            </a:r>
          </a:p>
          <a:p>
            <a:pPr>
              <a:lnSpc>
                <a:spcPct val="114000"/>
              </a:lnSpc>
            </a:pPr>
            <a:r>
              <a:rPr lang="en-GB" sz="1000" dirty="0"/>
              <a:t>											(6)</a:t>
            </a:r>
          </a:p>
          <a:p>
            <a:pPr>
              <a:lnSpc>
                <a:spcPct val="114000"/>
              </a:lnSpc>
            </a:pPr>
            <a:endParaRPr lang="en-GB" sz="1000" dirty="0"/>
          </a:p>
          <a:p>
            <a:pPr>
              <a:lnSpc>
                <a:spcPct val="114000"/>
              </a:lnSpc>
            </a:pPr>
            <a:endParaRPr lang="en-GB" sz="1000" dirty="0"/>
          </a:p>
        </p:txBody>
      </p:sp>
      <p:pic>
        <p:nvPicPr>
          <p:cNvPr id="2" name="Picture 1"/>
          <p:cNvPicPr>
            <a:picLocks noChangeAspect="1"/>
          </p:cNvPicPr>
          <p:nvPr/>
        </p:nvPicPr>
        <p:blipFill rotWithShape="1">
          <a:blip r:embed="rId3"/>
          <a:srcRect t="17891"/>
          <a:stretch/>
        </p:blipFill>
        <p:spPr>
          <a:xfrm>
            <a:off x="1308092" y="1113502"/>
            <a:ext cx="4386193" cy="1327356"/>
          </a:xfrm>
          <a:prstGeom prst="rect">
            <a:avLst/>
          </a:prstGeom>
        </p:spPr>
      </p:pic>
      <p:sp>
        <p:nvSpPr>
          <p:cNvPr id="6" name="Rectangle 5"/>
          <p:cNvSpPr/>
          <p:nvPr/>
        </p:nvSpPr>
        <p:spPr>
          <a:xfrm>
            <a:off x="0" y="9631501"/>
            <a:ext cx="4427621" cy="274499"/>
          </a:xfrm>
          <a:prstGeom prst="rect">
            <a:avLst/>
          </a:prstGeom>
        </p:spPr>
        <p:txBody>
          <a:bodyPr wrap="square">
            <a:spAutoFit/>
          </a:bodyPr>
          <a:lstStyle/>
          <a:p>
            <a:pPr>
              <a:lnSpc>
                <a:spcPct val="115000"/>
              </a:lnSpc>
              <a:spcAft>
                <a:spcPts val="0"/>
              </a:spcAft>
              <a:tabLst>
                <a:tab pos="2971800" algn="ctr"/>
                <a:tab pos="5943600" algn="r"/>
              </a:tabLst>
            </a:pPr>
            <a:r>
              <a:rPr lang="en-US" sz="1050" dirty="0">
                <a:latin typeface="Arial" panose="020B0604020202020204" pitchFamily="34" charset="0"/>
                <a:ea typeface="Calibri" panose="020F0502020204030204" pitchFamily="34" charset="0"/>
                <a:cs typeface="Arial" panose="020B0604020202020204" pitchFamily="34" charset="0"/>
              </a:rPr>
              <a:t>© Copyright The PiXL Club Ltd, 2016</a:t>
            </a:r>
            <a:endParaRPr lang="en-GB" sz="1200" dirty="0">
              <a:effectLst/>
              <a:latin typeface="Calibri" panose="020F0502020204030204" pitchFamily="34" charset="0"/>
              <a:ea typeface="MS Mincho"/>
              <a:cs typeface="Arial" panose="020B0604020202020204" pitchFamily="34" charset="0"/>
            </a:endParaRPr>
          </a:p>
        </p:txBody>
      </p:sp>
    </p:spTree>
    <p:extLst>
      <p:ext uri="{BB962C8B-B14F-4D97-AF65-F5344CB8AC3E}">
        <p14:creationId xmlns:p14="http://schemas.microsoft.com/office/powerpoint/2010/main" val="4211112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3611" y="505326"/>
            <a:ext cx="5775157" cy="9109610"/>
          </a:xfrm>
          <a:prstGeom prst="rect">
            <a:avLst/>
          </a:prstGeom>
          <a:noFill/>
        </p:spPr>
        <p:txBody>
          <a:bodyPr wrap="square" rtlCol="0">
            <a:spAutoFit/>
          </a:bodyPr>
          <a:lstStyle/>
          <a:p>
            <a:pPr>
              <a:lnSpc>
                <a:spcPct val="114000"/>
              </a:lnSpc>
            </a:pPr>
            <a:r>
              <a:rPr lang="en-GB" sz="1000" dirty="0"/>
              <a:t>4. Every living organism is made of cells.</a:t>
            </a:r>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gn="ctr">
              <a:lnSpc>
                <a:spcPct val="114000"/>
              </a:lnSpc>
            </a:pPr>
            <a:r>
              <a:rPr lang="en-GB" sz="800" dirty="0"/>
              <a:t>Image taken from http://prestigebux.com/worksheet/label-an-animal-cell-worksheet</a:t>
            </a:r>
          </a:p>
          <a:p>
            <a:pPr>
              <a:lnSpc>
                <a:spcPct val="114000"/>
              </a:lnSpc>
            </a:pPr>
            <a:endParaRPr lang="en-GB" sz="1000" dirty="0"/>
          </a:p>
          <a:p>
            <a:pPr>
              <a:lnSpc>
                <a:spcPct val="114000"/>
              </a:lnSpc>
            </a:pPr>
            <a:r>
              <a:rPr lang="en-GB" sz="1000" dirty="0"/>
              <a:t>     a) Label the following parts of the animal cell:</a:t>
            </a:r>
          </a:p>
          <a:p>
            <a:pPr>
              <a:lnSpc>
                <a:spcPct val="114000"/>
              </a:lnSpc>
            </a:pPr>
            <a:endParaRPr lang="en-GB" sz="1000" dirty="0"/>
          </a:p>
          <a:p>
            <a:pPr>
              <a:lnSpc>
                <a:spcPct val="114000"/>
              </a:lnSpc>
            </a:pPr>
            <a:r>
              <a:rPr lang="en-GB" sz="1000" dirty="0"/>
              <a:t>         2 ……………………………………………………………………………………………………………………………………………………………      </a:t>
            </a:r>
          </a:p>
          <a:p>
            <a:pPr>
              <a:lnSpc>
                <a:spcPct val="114000"/>
              </a:lnSpc>
            </a:pPr>
            <a:endParaRPr lang="en-GB" sz="1000" dirty="0"/>
          </a:p>
          <a:p>
            <a:pPr>
              <a:lnSpc>
                <a:spcPct val="114000"/>
              </a:lnSpc>
            </a:pPr>
            <a:r>
              <a:rPr lang="en-GB" sz="1000" dirty="0"/>
              <a:t>         5 ……..……………………………………………………………………………………………………………………………………………………</a:t>
            </a:r>
          </a:p>
          <a:p>
            <a:pPr>
              <a:lnSpc>
                <a:spcPct val="114000"/>
              </a:lnSpc>
            </a:pPr>
            <a:endParaRPr lang="en-GB" sz="1000" dirty="0"/>
          </a:p>
          <a:p>
            <a:pPr>
              <a:lnSpc>
                <a:spcPct val="114000"/>
              </a:lnSpc>
            </a:pPr>
            <a:r>
              <a:rPr lang="en-GB" sz="1000" dirty="0"/>
              <a:t>         8 …………………………………………………………………………………………………………………………………………………………..</a:t>
            </a:r>
          </a:p>
          <a:p>
            <a:pPr>
              <a:lnSpc>
                <a:spcPct val="114000"/>
              </a:lnSpc>
            </a:pPr>
            <a:r>
              <a:rPr lang="en-GB" sz="1000" dirty="0"/>
              <a:t>											(3)</a:t>
            </a:r>
          </a:p>
          <a:p>
            <a:pPr>
              <a:lnSpc>
                <a:spcPct val="114000"/>
              </a:lnSpc>
            </a:pPr>
            <a:r>
              <a:rPr lang="en-GB" sz="1000" dirty="0"/>
              <a:t>    b) Describe how is the structure of the cell membrane related to its function?</a:t>
            </a:r>
          </a:p>
          <a:p>
            <a:pPr>
              <a:lnSpc>
                <a:spcPct val="114000"/>
              </a:lnSpc>
            </a:pPr>
            <a:endParaRPr lang="en-GB" sz="1000" dirty="0"/>
          </a:p>
          <a:p>
            <a:pPr>
              <a:lnSpc>
                <a:spcPct val="114000"/>
              </a:lnSpc>
            </a:pPr>
            <a:r>
              <a:rPr lang="en-GB" sz="1000" dirty="0"/>
              <a:t>       …………………………………………………………………………………………………………………………………………………………………</a:t>
            </a:r>
          </a:p>
          <a:p>
            <a:pPr>
              <a:lnSpc>
                <a:spcPct val="114000"/>
              </a:lnSpc>
            </a:pPr>
            <a:endParaRPr lang="en-GB" sz="1000" dirty="0"/>
          </a:p>
          <a:p>
            <a:pPr>
              <a:lnSpc>
                <a:spcPct val="114000"/>
              </a:lnSpc>
            </a:pPr>
            <a:r>
              <a:rPr lang="en-GB" sz="1000" dirty="0"/>
              <a:t>       …………………………………………………………………………………………………………………………………………………………………</a:t>
            </a:r>
          </a:p>
          <a:p>
            <a:pPr>
              <a:lnSpc>
                <a:spcPct val="114000"/>
              </a:lnSpc>
            </a:pPr>
            <a:endParaRPr lang="en-GB" sz="1000" dirty="0"/>
          </a:p>
          <a:p>
            <a:pPr>
              <a:lnSpc>
                <a:spcPct val="114000"/>
              </a:lnSpc>
            </a:pPr>
            <a:r>
              <a:rPr lang="en-GB" sz="1000" dirty="0"/>
              <a:t>       …………………………………………………………………………………………………………………………………………………………………</a:t>
            </a:r>
          </a:p>
          <a:p>
            <a:pPr>
              <a:lnSpc>
                <a:spcPct val="114000"/>
              </a:lnSpc>
            </a:pPr>
            <a:r>
              <a:rPr lang="en-GB" sz="1000" dirty="0"/>
              <a:t>											(3)</a:t>
            </a:r>
          </a:p>
          <a:p>
            <a:pPr>
              <a:lnSpc>
                <a:spcPct val="114000"/>
              </a:lnSpc>
            </a:pPr>
            <a:endParaRPr lang="en-GB" sz="1000" dirty="0"/>
          </a:p>
          <a:p>
            <a:pPr>
              <a:lnSpc>
                <a:spcPct val="114000"/>
              </a:lnSpc>
            </a:pPr>
            <a:r>
              <a:rPr lang="en-GB" sz="1000" dirty="0"/>
              <a:t>5. A medical research team investigated how quickly the body deals with glucose after a meal. They studied the blood glucose concentration of people who exercised versus those who did not.</a:t>
            </a:r>
          </a:p>
          <a:p>
            <a:pPr>
              <a:lnSpc>
                <a:spcPct val="114000"/>
              </a:lnSpc>
            </a:pPr>
            <a:r>
              <a:rPr lang="en-GB" sz="1000" dirty="0"/>
              <a:t>Here are their results:</a:t>
            </a:r>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gn="ctr">
              <a:lnSpc>
                <a:spcPct val="114000"/>
              </a:lnSpc>
            </a:pPr>
            <a:r>
              <a:rPr lang="en-GB" sz="800" dirty="0"/>
              <a:t>Image taken from </a:t>
            </a:r>
            <a:r>
              <a:rPr lang="en-GB" sz="800" dirty="0">
                <a:hlinkClick r:id="rId2"/>
              </a:rPr>
              <a:t>https://memoirsofanamnesic.wordpress.com/category/blood-glucose/</a:t>
            </a:r>
            <a:endParaRPr lang="en-GB" sz="800" dirty="0"/>
          </a:p>
          <a:p>
            <a:pPr algn="ctr">
              <a:lnSpc>
                <a:spcPct val="114000"/>
              </a:lnSpc>
            </a:pPr>
            <a:endParaRPr lang="en-GB" sz="800" dirty="0"/>
          </a:p>
          <a:p>
            <a:pPr>
              <a:lnSpc>
                <a:spcPct val="114000"/>
              </a:lnSpc>
            </a:pPr>
            <a:r>
              <a:rPr lang="en-GB" sz="1000" dirty="0"/>
              <a:t>    a) What organ in the body regulates blood glucose concentration? </a:t>
            </a:r>
          </a:p>
          <a:p>
            <a:pPr>
              <a:lnSpc>
                <a:spcPct val="114000"/>
              </a:lnSpc>
            </a:pPr>
            <a:endParaRPr lang="en-GB" sz="1000" dirty="0"/>
          </a:p>
          <a:p>
            <a:pPr>
              <a:lnSpc>
                <a:spcPct val="114000"/>
              </a:lnSpc>
            </a:pPr>
            <a:r>
              <a:rPr lang="en-GB" sz="1000" dirty="0"/>
              <a:t>       …………………………………………………………………………………………………………………………………………………………………</a:t>
            </a:r>
          </a:p>
          <a:p>
            <a:pPr>
              <a:lnSpc>
                <a:spcPct val="114000"/>
              </a:lnSpc>
            </a:pPr>
            <a:r>
              <a:rPr lang="en-GB" sz="1000" dirty="0"/>
              <a:t>											(1)</a:t>
            </a:r>
          </a:p>
        </p:txBody>
      </p:sp>
      <p:pic>
        <p:nvPicPr>
          <p:cNvPr id="3" name="Picture 2"/>
          <p:cNvPicPr>
            <a:picLocks noChangeAspect="1"/>
          </p:cNvPicPr>
          <p:nvPr/>
        </p:nvPicPr>
        <p:blipFill rotWithShape="1">
          <a:blip r:embed="rId3"/>
          <a:srcRect l="32039"/>
          <a:stretch/>
        </p:blipFill>
        <p:spPr>
          <a:xfrm>
            <a:off x="2692025" y="899805"/>
            <a:ext cx="1618328" cy="1838325"/>
          </a:xfrm>
          <a:prstGeom prst="rect">
            <a:avLst/>
          </a:prstGeom>
        </p:spPr>
      </p:pic>
      <p:pic>
        <p:nvPicPr>
          <p:cNvPr id="1028" name="Picture 4" descr="https://memoirsofanamnesic.files.wordpress.com/2010/05/chart123.jpg?w=490&amp;h=28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8249" y="6649946"/>
            <a:ext cx="2970802" cy="174610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105468" y="8311411"/>
            <a:ext cx="676364" cy="169277"/>
          </a:xfrm>
          <a:prstGeom prst="rect">
            <a:avLst/>
          </a:prstGeom>
          <a:noFill/>
        </p:spPr>
        <p:txBody>
          <a:bodyPr wrap="square" rtlCol="0">
            <a:spAutoFit/>
          </a:bodyPr>
          <a:lstStyle/>
          <a:p>
            <a:r>
              <a:rPr lang="en-GB" sz="500" dirty="0"/>
              <a:t>Hours after eating</a:t>
            </a:r>
          </a:p>
        </p:txBody>
      </p:sp>
      <p:pic>
        <p:nvPicPr>
          <p:cNvPr id="7" name="Picture 6"/>
          <p:cNvPicPr>
            <a:picLocks noChangeAspect="1"/>
          </p:cNvPicPr>
          <p:nvPr/>
        </p:nvPicPr>
        <p:blipFill>
          <a:blip r:embed="rId5"/>
          <a:stretch>
            <a:fillRect/>
          </a:stretch>
        </p:blipFill>
        <p:spPr>
          <a:xfrm>
            <a:off x="5734050" y="105347"/>
            <a:ext cx="1123950" cy="542836"/>
          </a:xfrm>
          <a:prstGeom prst="rect">
            <a:avLst/>
          </a:prstGeom>
        </p:spPr>
      </p:pic>
      <p:sp>
        <p:nvSpPr>
          <p:cNvPr id="8" name="Rectangle 7"/>
          <p:cNvSpPr/>
          <p:nvPr/>
        </p:nvSpPr>
        <p:spPr>
          <a:xfrm>
            <a:off x="0" y="9631501"/>
            <a:ext cx="4427621" cy="274499"/>
          </a:xfrm>
          <a:prstGeom prst="rect">
            <a:avLst/>
          </a:prstGeom>
        </p:spPr>
        <p:txBody>
          <a:bodyPr wrap="square">
            <a:spAutoFit/>
          </a:bodyPr>
          <a:lstStyle/>
          <a:p>
            <a:pPr>
              <a:lnSpc>
                <a:spcPct val="115000"/>
              </a:lnSpc>
              <a:spcAft>
                <a:spcPts val="0"/>
              </a:spcAft>
              <a:tabLst>
                <a:tab pos="2971800" algn="ctr"/>
                <a:tab pos="5943600" algn="r"/>
              </a:tabLst>
            </a:pPr>
            <a:r>
              <a:rPr lang="en-US" sz="1050" dirty="0">
                <a:latin typeface="Arial" panose="020B0604020202020204" pitchFamily="34" charset="0"/>
                <a:ea typeface="Calibri" panose="020F0502020204030204" pitchFamily="34" charset="0"/>
                <a:cs typeface="Arial" panose="020B0604020202020204" pitchFamily="34" charset="0"/>
              </a:rPr>
              <a:t>© Copyright The PiXL Club Ltd, 2016</a:t>
            </a:r>
            <a:endParaRPr lang="en-GB" sz="1200" dirty="0">
              <a:effectLst/>
              <a:latin typeface="Calibri" panose="020F0502020204030204" pitchFamily="34" charset="0"/>
              <a:ea typeface="MS Mincho"/>
              <a:cs typeface="Arial" panose="020B0604020202020204" pitchFamily="34" charset="0"/>
            </a:endParaRPr>
          </a:p>
        </p:txBody>
      </p:sp>
    </p:spTree>
    <p:extLst>
      <p:ext uri="{BB962C8B-B14F-4D97-AF65-F5344CB8AC3E}">
        <p14:creationId xmlns:p14="http://schemas.microsoft.com/office/powerpoint/2010/main" val="1938424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5734050" y="105347"/>
            <a:ext cx="1123950" cy="542836"/>
          </a:xfrm>
          <a:prstGeom prst="rect">
            <a:avLst/>
          </a:prstGeom>
        </p:spPr>
      </p:pic>
      <p:sp>
        <p:nvSpPr>
          <p:cNvPr id="2" name="TextBox 1"/>
          <p:cNvSpPr txBox="1"/>
          <p:nvPr/>
        </p:nvSpPr>
        <p:spPr>
          <a:xfrm>
            <a:off x="476449" y="482226"/>
            <a:ext cx="6244391" cy="9565696"/>
          </a:xfrm>
          <a:prstGeom prst="rect">
            <a:avLst/>
          </a:prstGeom>
          <a:noFill/>
        </p:spPr>
        <p:txBody>
          <a:bodyPr wrap="square" rtlCol="0">
            <a:spAutoFit/>
          </a:bodyPr>
          <a:lstStyle/>
          <a:p>
            <a:pPr>
              <a:lnSpc>
                <a:spcPct val="114000"/>
              </a:lnSpc>
            </a:pPr>
            <a:r>
              <a:rPr lang="en-GB" sz="1000" dirty="0"/>
              <a:t>    b)  Explain how the stages that would bring about a return to normal blood glucose concentrations.</a:t>
            </a:r>
          </a:p>
          <a:p>
            <a:pPr>
              <a:lnSpc>
                <a:spcPct val="114000"/>
              </a:lnSpc>
            </a:pPr>
            <a:endParaRPr lang="en-GB" sz="1000" dirty="0"/>
          </a:p>
          <a:p>
            <a:pPr>
              <a:lnSpc>
                <a:spcPct val="114000"/>
              </a:lnSpc>
            </a:pPr>
            <a:r>
              <a:rPr lang="en-GB" sz="1000" dirty="0"/>
              <a:t>       …………………………………………………………………………………………………………………………………………………………………</a:t>
            </a:r>
          </a:p>
          <a:p>
            <a:pPr>
              <a:lnSpc>
                <a:spcPct val="114000"/>
              </a:lnSpc>
            </a:pPr>
            <a:endParaRPr lang="en-GB" sz="1000" dirty="0"/>
          </a:p>
          <a:p>
            <a:pPr>
              <a:lnSpc>
                <a:spcPct val="114000"/>
              </a:lnSpc>
            </a:pPr>
            <a:r>
              <a:rPr lang="en-GB" sz="1000" dirty="0"/>
              <a:t>     …………………………………………………………………………………………………………………………………………………………………</a:t>
            </a:r>
          </a:p>
          <a:p>
            <a:pPr>
              <a:lnSpc>
                <a:spcPct val="114000"/>
              </a:lnSpc>
            </a:pPr>
            <a:endParaRPr lang="en-GB" sz="1000" dirty="0"/>
          </a:p>
          <a:p>
            <a:pPr>
              <a:lnSpc>
                <a:spcPct val="114000"/>
              </a:lnSpc>
            </a:pPr>
            <a:r>
              <a:rPr lang="en-GB" sz="1000" dirty="0"/>
              <a:t>     …………………………………………………………………………………………………………………………………………………………………</a:t>
            </a:r>
          </a:p>
          <a:p>
            <a:pPr>
              <a:lnSpc>
                <a:spcPct val="114000"/>
              </a:lnSpc>
            </a:pPr>
            <a:endParaRPr lang="en-GB" sz="1000" dirty="0"/>
          </a:p>
          <a:p>
            <a:pPr>
              <a:lnSpc>
                <a:spcPct val="114000"/>
              </a:lnSpc>
            </a:pPr>
            <a:r>
              <a:rPr lang="en-GB" sz="1000" dirty="0"/>
              <a:t>     …………………………………………………………………………………………………………………………………………………………………</a:t>
            </a:r>
          </a:p>
          <a:p>
            <a:pPr>
              <a:lnSpc>
                <a:spcPct val="114000"/>
              </a:lnSpc>
            </a:pPr>
            <a:r>
              <a:rPr lang="en-GB" sz="1000" dirty="0"/>
              <a:t>											(4)</a:t>
            </a:r>
          </a:p>
          <a:p>
            <a:pPr>
              <a:lnSpc>
                <a:spcPct val="114000"/>
              </a:lnSpc>
            </a:pPr>
            <a:endParaRPr lang="en-GB" sz="1000" dirty="0"/>
          </a:p>
          <a:p>
            <a:pPr>
              <a:lnSpc>
                <a:spcPct val="114000"/>
              </a:lnSpc>
            </a:pPr>
            <a:r>
              <a:rPr lang="en-GB" sz="1000" dirty="0"/>
              <a:t>    c) Name one variable the researchers will have controlled.</a:t>
            </a:r>
          </a:p>
          <a:p>
            <a:pPr>
              <a:lnSpc>
                <a:spcPct val="114000"/>
              </a:lnSpc>
            </a:pPr>
            <a:endParaRPr lang="en-GB" sz="1000" dirty="0"/>
          </a:p>
          <a:p>
            <a:pPr>
              <a:lnSpc>
                <a:spcPct val="114000"/>
              </a:lnSpc>
            </a:pPr>
            <a:r>
              <a:rPr lang="en-GB" sz="1000" dirty="0"/>
              <a:t>     …………………………………………………………………………………………………………………………………………………………………</a:t>
            </a:r>
          </a:p>
          <a:p>
            <a:pPr>
              <a:lnSpc>
                <a:spcPct val="114000"/>
              </a:lnSpc>
            </a:pPr>
            <a:r>
              <a:rPr lang="en-GB" sz="1000" dirty="0"/>
              <a:t>											(1)</a:t>
            </a:r>
          </a:p>
          <a:p>
            <a:pPr>
              <a:lnSpc>
                <a:spcPct val="114000"/>
              </a:lnSpc>
            </a:pPr>
            <a:endParaRPr lang="en-GB" sz="1000" dirty="0"/>
          </a:p>
          <a:p>
            <a:pPr>
              <a:lnSpc>
                <a:spcPct val="114000"/>
              </a:lnSpc>
            </a:pPr>
            <a:r>
              <a:rPr lang="en-GB" sz="1000" dirty="0"/>
              <a:t>    d) The researchers made the following conclusion:</a:t>
            </a:r>
          </a:p>
          <a:p>
            <a:pPr algn="ctr">
              <a:lnSpc>
                <a:spcPct val="114000"/>
              </a:lnSpc>
            </a:pPr>
            <a:r>
              <a:rPr lang="en-GB" sz="1000" b="1" dirty="0"/>
              <a:t>“Blood glucose returns to normal values for all people after 4 hours”</a:t>
            </a:r>
          </a:p>
          <a:p>
            <a:pPr>
              <a:lnSpc>
                <a:spcPct val="114000"/>
              </a:lnSpc>
            </a:pPr>
            <a:r>
              <a:rPr lang="en-GB" sz="1000" dirty="0"/>
              <a:t>    To what extent do you agree with this conclusion.</a:t>
            </a:r>
          </a:p>
          <a:p>
            <a:pPr>
              <a:lnSpc>
                <a:spcPct val="114000"/>
              </a:lnSpc>
            </a:pPr>
            <a:endParaRPr lang="en-GB" sz="1000" dirty="0"/>
          </a:p>
          <a:p>
            <a:pPr>
              <a:lnSpc>
                <a:spcPct val="114000"/>
              </a:lnSpc>
            </a:pPr>
            <a:r>
              <a:rPr lang="en-GB" sz="1000" dirty="0"/>
              <a:t>     …………………………………………………………………………………………………………………………………………………………………</a:t>
            </a:r>
          </a:p>
          <a:p>
            <a:pPr>
              <a:lnSpc>
                <a:spcPct val="114000"/>
              </a:lnSpc>
            </a:pPr>
            <a:endParaRPr lang="en-GB" sz="1000" dirty="0"/>
          </a:p>
          <a:p>
            <a:pPr>
              <a:lnSpc>
                <a:spcPct val="114000"/>
              </a:lnSpc>
            </a:pPr>
            <a:r>
              <a:rPr lang="en-GB" sz="1000" dirty="0"/>
              <a:t>     …………………………………………………………………………………………………………………………………………………………………</a:t>
            </a:r>
          </a:p>
          <a:p>
            <a:pPr>
              <a:lnSpc>
                <a:spcPct val="114000"/>
              </a:lnSpc>
            </a:pPr>
            <a:endParaRPr lang="en-GB" sz="1000" dirty="0"/>
          </a:p>
          <a:p>
            <a:pPr>
              <a:lnSpc>
                <a:spcPct val="114000"/>
              </a:lnSpc>
            </a:pPr>
            <a:r>
              <a:rPr lang="en-GB" sz="1000" dirty="0"/>
              <a:t>     …………………………………………………………………………………………………………………………………………………………………</a:t>
            </a:r>
          </a:p>
          <a:p>
            <a:pPr>
              <a:lnSpc>
                <a:spcPct val="114000"/>
              </a:lnSpc>
            </a:pPr>
            <a:endParaRPr lang="en-GB" sz="1000" dirty="0"/>
          </a:p>
          <a:p>
            <a:pPr>
              <a:lnSpc>
                <a:spcPct val="114000"/>
              </a:lnSpc>
            </a:pPr>
            <a:r>
              <a:rPr lang="en-GB" sz="1000" dirty="0"/>
              <a:t>     …………………………………………………………………………………………………………………………………………………………………</a:t>
            </a:r>
          </a:p>
          <a:p>
            <a:pPr>
              <a:lnSpc>
                <a:spcPct val="114000"/>
              </a:lnSpc>
            </a:pPr>
            <a:r>
              <a:rPr lang="en-GB" sz="1000" dirty="0"/>
              <a:t>											(3)</a:t>
            </a:r>
          </a:p>
          <a:p>
            <a:pPr>
              <a:lnSpc>
                <a:spcPct val="114000"/>
              </a:lnSpc>
            </a:pPr>
            <a:endParaRPr lang="en-GB" sz="1000" dirty="0"/>
          </a:p>
          <a:p>
            <a:pPr marL="228600" indent="-228600">
              <a:lnSpc>
                <a:spcPct val="114000"/>
              </a:lnSpc>
              <a:buAutoNum type="arabicPeriod" startAt="6"/>
            </a:pPr>
            <a:r>
              <a:rPr lang="en-GB" sz="1000" dirty="0"/>
              <a:t>Scientists need to be able to interpret data in graphs to decide if there are trends in the results.</a:t>
            </a:r>
          </a:p>
          <a:p>
            <a:pPr>
              <a:lnSpc>
                <a:spcPct val="114000"/>
              </a:lnSpc>
            </a:pPr>
            <a:r>
              <a:rPr lang="en-GB" sz="1000" dirty="0"/>
              <a:t>        For each graph bellow, describe the trend.</a:t>
            </a:r>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r>
              <a:rPr lang="en-GB" sz="1000" dirty="0"/>
              <a:t> ……………………………………………………………                                     ……………………………………………………………</a:t>
            </a:r>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r>
              <a:rPr lang="en-GB" sz="1000" dirty="0"/>
              <a:t> ……………………………………………………………                                    ……………………………………………………………(4)</a:t>
            </a:r>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a:p>
            <a:pPr>
              <a:lnSpc>
                <a:spcPct val="114000"/>
              </a:lnSpc>
            </a:pPr>
            <a:endParaRPr lang="en-GB" sz="1000" dirty="0"/>
          </a:p>
        </p:txBody>
      </p:sp>
      <p:pic>
        <p:nvPicPr>
          <p:cNvPr id="3" name="Picture 2"/>
          <p:cNvPicPr>
            <a:picLocks noChangeAspect="1"/>
          </p:cNvPicPr>
          <p:nvPr/>
        </p:nvPicPr>
        <p:blipFill>
          <a:blip r:embed="rId3"/>
          <a:stretch>
            <a:fillRect/>
          </a:stretch>
        </p:blipFill>
        <p:spPr>
          <a:xfrm>
            <a:off x="961024" y="6122570"/>
            <a:ext cx="1076324" cy="1020046"/>
          </a:xfrm>
          <a:prstGeom prst="rect">
            <a:avLst/>
          </a:prstGeom>
        </p:spPr>
      </p:pic>
      <p:pic>
        <p:nvPicPr>
          <p:cNvPr id="4" name="Picture 3"/>
          <p:cNvPicPr>
            <a:picLocks noChangeAspect="1"/>
          </p:cNvPicPr>
          <p:nvPr/>
        </p:nvPicPr>
        <p:blipFill>
          <a:blip r:embed="rId4"/>
          <a:stretch>
            <a:fillRect/>
          </a:stretch>
        </p:blipFill>
        <p:spPr>
          <a:xfrm>
            <a:off x="961024" y="7694697"/>
            <a:ext cx="1092906" cy="1020046"/>
          </a:xfrm>
          <a:prstGeom prst="rect">
            <a:avLst/>
          </a:prstGeom>
        </p:spPr>
      </p:pic>
      <p:sp>
        <p:nvSpPr>
          <p:cNvPr id="6" name="Rectangle 5"/>
          <p:cNvSpPr/>
          <p:nvPr/>
        </p:nvSpPr>
        <p:spPr>
          <a:xfrm>
            <a:off x="405062" y="9057384"/>
            <a:ext cx="6192253" cy="707886"/>
          </a:xfrm>
          <a:prstGeom prst="rect">
            <a:avLst/>
          </a:prstGeom>
        </p:spPr>
        <p:txBody>
          <a:bodyPr wrap="square">
            <a:spAutoFit/>
          </a:bodyPr>
          <a:lstStyle/>
          <a:p>
            <a:pPr algn="ctr"/>
            <a:r>
              <a:rPr lang="en-GB" sz="800" dirty="0"/>
              <a:t>Images taken from:  </a:t>
            </a:r>
            <a:r>
              <a:rPr lang="en-GB" sz="800" dirty="0">
                <a:hlinkClick r:id="rId5"/>
              </a:rPr>
              <a:t>http://www.everythingmaths.co.za/science/lifesciences/grade-10/05-support-and-transport-systems-in-plants/images/56aff2f9b6c5b041688f745ca928990c.png</a:t>
            </a:r>
            <a:endParaRPr lang="en-GB" sz="800" dirty="0"/>
          </a:p>
          <a:p>
            <a:pPr algn="ctr"/>
            <a:r>
              <a:rPr lang="en-GB" sz="800" dirty="0">
                <a:hlinkClick r:id="rId6"/>
              </a:rPr>
              <a:t>http://www.bbc.co.uk/staticarchive/afa3f2b16b4d58d077943c96929c9a4020fea83a.gif</a:t>
            </a:r>
            <a:endParaRPr lang="en-GB" sz="800" dirty="0"/>
          </a:p>
          <a:p>
            <a:pPr algn="ctr"/>
            <a:r>
              <a:rPr lang="en-GB" sz="800" dirty="0">
                <a:hlinkClick r:id="rId7"/>
              </a:rPr>
              <a:t>http://www.rpi.edu/dept/chem-eng/Biotech-Environ/Projects00/temph/enzyme.html</a:t>
            </a:r>
            <a:endParaRPr lang="en-GB" sz="800" dirty="0"/>
          </a:p>
          <a:p>
            <a:pPr algn="ctr"/>
            <a:r>
              <a:rPr lang="en-GB" sz="800" dirty="0">
                <a:hlinkClick r:id="rId8"/>
              </a:rPr>
              <a:t>http://www.myearthwatchexperience.com/Essential%20Ecology.htm</a:t>
            </a:r>
            <a:endParaRPr lang="en-GB" sz="800" dirty="0"/>
          </a:p>
        </p:txBody>
      </p:sp>
      <p:pic>
        <p:nvPicPr>
          <p:cNvPr id="7" name="Picture 6"/>
          <p:cNvPicPr>
            <a:picLocks noChangeAspect="1"/>
          </p:cNvPicPr>
          <p:nvPr/>
        </p:nvPicPr>
        <p:blipFill>
          <a:blip r:embed="rId9"/>
          <a:stretch>
            <a:fillRect/>
          </a:stretch>
        </p:blipFill>
        <p:spPr>
          <a:xfrm>
            <a:off x="3666605" y="6231362"/>
            <a:ext cx="1092906" cy="1022244"/>
          </a:xfrm>
          <a:prstGeom prst="rect">
            <a:avLst/>
          </a:prstGeom>
        </p:spPr>
      </p:pic>
      <p:pic>
        <p:nvPicPr>
          <p:cNvPr id="9" name="Picture 8"/>
          <p:cNvPicPr>
            <a:picLocks noChangeAspect="1"/>
          </p:cNvPicPr>
          <p:nvPr/>
        </p:nvPicPr>
        <p:blipFill>
          <a:blip r:embed="rId10"/>
          <a:stretch>
            <a:fillRect/>
          </a:stretch>
        </p:blipFill>
        <p:spPr>
          <a:xfrm>
            <a:off x="3674896" y="7694697"/>
            <a:ext cx="1092906" cy="1132468"/>
          </a:xfrm>
          <a:prstGeom prst="rect">
            <a:avLst/>
          </a:prstGeom>
        </p:spPr>
      </p:pic>
      <p:sp>
        <p:nvSpPr>
          <p:cNvPr id="11" name="Rectangle 10"/>
          <p:cNvSpPr/>
          <p:nvPr/>
        </p:nvSpPr>
        <p:spPr>
          <a:xfrm>
            <a:off x="1318437" y="6719777"/>
            <a:ext cx="159489" cy="19138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12" name="Rectangle 11"/>
          <p:cNvSpPr/>
          <p:nvPr/>
        </p:nvSpPr>
        <p:spPr>
          <a:xfrm>
            <a:off x="0" y="9631501"/>
            <a:ext cx="4427621" cy="274499"/>
          </a:xfrm>
          <a:prstGeom prst="rect">
            <a:avLst/>
          </a:prstGeom>
        </p:spPr>
        <p:txBody>
          <a:bodyPr wrap="square">
            <a:spAutoFit/>
          </a:bodyPr>
          <a:lstStyle/>
          <a:p>
            <a:pPr>
              <a:lnSpc>
                <a:spcPct val="115000"/>
              </a:lnSpc>
              <a:spcAft>
                <a:spcPts val="0"/>
              </a:spcAft>
              <a:tabLst>
                <a:tab pos="2971800" algn="ctr"/>
                <a:tab pos="5943600" algn="r"/>
              </a:tabLst>
            </a:pPr>
            <a:r>
              <a:rPr lang="en-US" sz="1050" dirty="0">
                <a:latin typeface="Arial" panose="020B0604020202020204" pitchFamily="34" charset="0"/>
                <a:ea typeface="Calibri" panose="020F0502020204030204" pitchFamily="34" charset="0"/>
                <a:cs typeface="Arial" panose="020B0604020202020204" pitchFamily="34" charset="0"/>
              </a:rPr>
              <a:t>© Copyright The PiXL Club Ltd, 2016</a:t>
            </a:r>
            <a:endParaRPr lang="en-GB" sz="1200" dirty="0">
              <a:effectLst/>
              <a:latin typeface="Calibri" panose="020F0502020204030204" pitchFamily="34" charset="0"/>
              <a:ea typeface="MS Mincho"/>
              <a:cs typeface="Arial" panose="020B0604020202020204" pitchFamily="34" charset="0"/>
            </a:endParaRPr>
          </a:p>
        </p:txBody>
      </p:sp>
    </p:spTree>
    <p:extLst>
      <p:ext uri="{BB962C8B-B14F-4D97-AF65-F5344CB8AC3E}">
        <p14:creationId xmlns:p14="http://schemas.microsoft.com/office/powerpoint/2010/main" val="648308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5734050" y="105347"/>
            <a:ext cx="1123950" cy="542836"/>
          </a:xfrm>
          <a:prstGeom prst="rect">
            <a:avLst/>
          </a:prstGeom>
        </p:spPr>
      </p:pic>
      <p:sp>
        <p:nvSpPr>
          <p:cNvPr id="4" name="TextBox 3"/>
          <p:cNvSpPr txBox="1"/>
          <p:nvPr/>
        </p:nvSpPr>
        <p:spPr>
          <a:xfrm>
            <a:off x="670450" y="748865"/>
            <a:ext cx="5197642" cy="290913"/>
          </a:xfrm>
          <a:prstGeom prst="rect">
            <a:avLst/>
          </a:prstGeom>
          <a:noFill/>
        </p:spPr>
        <p:txBody>
          <a:bodyPr wrap="square" rtlCol="0">
            <a:spAutoFit/>
          </a:bodyPr>
          <a:lstStyle/>
          <a:p>
            <a:pPr>
              <a:lnSpc>
                <a:spcPct val="114000"/>
              </a:lnSpc>
            </a:pPr>
            <a:r>
              <a:rPr lang="en-GB" sz="1200" dirty="0"/>
              <a:t>Suggested Mark Scheme:</a:t>
            </a:r>
          </a:p>
        </p:txBody>
      </p:sp>
      <p:graphicFrame>
        <p:nvGraphicFramePr>
          <p:cNvPr id="5" name="Table 4"/>
          <p:cNvGraphicFramePr>
            <a:graphicFrameLocks noGrp="1"/>
          </p:cNvGraphicFramePr>
          <p:nvPr>
            <p:extLst>
              <p:ext uri="{D42A27DB-BD31-4B8C-83A1-F6EECF244321}">
                <p14:modId xmlns:p14="http://schemas.microsoft.com/office/powerpoint/2010/main" val="550383111"/>
              </p:ext>
            </p:extLst>
          </p:nvPr>
        </p:nvGraphicFramePr>
        <p:xfrm>
          <a:off x="670450" y="1583206"/>
          <a:ext cx="5589394" cy="7223760"/>
        </p:xfrm>
        <a:graphic>
          <a:graphicData uri="http://schemas.openxmlformats.org/drawingml/2006/table">
            <a:tbl>
              <a:tblPr firstRow="1" bandRow="1">
                <a:tableStyleId>{5940675A-B579-460E-94D1-54222C63F5DA}</a:tableStyleId>
              </a:tblPr>
              <a:tblGrid>
                <a:gridCol w="336886">
                  <a:extLst>
                    <a:ext uri="{9D8B030D-6E8A-4147-A177-3AD203B41FA5}">
                      <a16:colId xmlns:a16="http://schemas.microsoft.com/office/drawing/2014/main" val="1592713580"/>
                    </a:ext>
                  </a:extLst>
                </a:gridCol>
                <a:gridCol w="320843">
                  <a:extLst>
                    <a:ext uri="{9D8B030D-6E8A-4147-A177-3AD203B41FA5}">
                      <a16:colId xmlns:a16="http://schemas.microsoft.com/office/drawing/2014/main" val="2076423028"/>
                    </a:ext>
                  </a:extLst>
                </a:gridCol>
                <a:gridCol w="320842">
                  <a:extLst>
                    <a:ext uri="{9D8B030D-6E8A-4147-A177-3AD203B41FA5}">
                      <a16:colId xmlns:a16="http://schemas.microsoft.com/office/drawing/2014/main" val="942470486"/>
                    </a:ext>
                  </a:extLst>
                </a:gridCol>
                <a:gridCol w="3834063">
                  <a:extLst>
                    <a:ext uri="{9D8B030D-6E8A-4147-A177-3AD203B41FA5}">
                      <a16:colId xmlns:a16="http://schemas.microsoft.com/office/drawing/2014/main" val="3447778764"/>
                    </a:ext>
                  </a:extLst>
                </a:gridCol>
                <a:gridCol w="776760">
                  <a:extLst>
                    <a:ext uri="{9D8B030D-6E8A-4147-A177-3AD203B41FA5}">
                      <a16:colId xmlns:a16="http://schemas.microsoft.com/office/drawing/2014/main" val="759695186"/>
                    </a:ext>
                  </a:extLst>
                </a:gridCol>
              </a:tblGrid>
              <a:tr h="370840">
                <a:tc gridSpan="3">
                  <a:txBody>
                    <a:bodyPr/>
                    <a:lstStyle/>
                    <a:p>
                      <a:r>
                        <a:rPr lang="en-GB" sz="1000" dirty="0">
                          <a:solidFill>
                            <a:srgbClr val="FF0000"/>
                          </a:solidFill>
                        </a:rPr>
                        <a:t>Question</a:t>
                      </a:r>
                    </a:p>
                  </a:txBody>
                  <a:tcPr/>
                </a:tc>
                <a:tc hMerge="1">
                  <a:txBody>
                    <a:bodyPr/>
                    <a:lstStyle/>
                    <a:p>
                      <a:endParaRPr lang="en-GB" dirty="0"/>
                    </a:p>
                  </a:txBody>
                  <a:tcPr/>
                </a:tc>
                <a:tc hMerge="1">
                  <a:txBody>
                    <a:bodyPr/>
                    <a:lstStyle/>
                    <a:p>
                      <a:endParaRPr lang="en-GB" dirty="0"/>
                    </a:p>
                  </a:txBody>
                  <a:tcPr/>
                </a:tc>
                <a:tc>
                  <a:txBody>
                    <a:bodyPr/>
                    <a:lstStyle/>
                    <a:p>
                      <a:r>
                        <a:rPr lang="en-GB" sz="1000" dirty="0">
                          <a:solidFill>
                            <a:srgbClr val="FF0000"/>
                          </a:solidFill>
                        </a:rPr>
                        <a:t>Answer</a:t>
                      </a:r>
                    </a:p>
                  </a:txBody>
                  <a:tcPr/>
                </a:tc>
                <a:tc>
                  <a:txBody>
                    <a:bodyPr/>
                    <a:lstStyle/>
                    <a:p>
                      <a:r>
                        <a:rPr lang="en-GB" sz="1000" dirty="0">
                          <a:solidFill>
                            <a:srgbClr val="FF0000"/>
                          </a:solidFill>
                        </a:rPr>
                        <a:t>Marks</a:t>
                      </a:r>
                    </a:p>
                  </a:txBody>
                  <a:tcPr/>
                </a:tc>
                <a:extLst>
                  <a:ext uri="{0D108BD9-81ED-4DB2-BD59-A6C34878D82A}">
                    <a16:rowId xmlns:a16="http://schemas.microsoft.com/office/drawing/2014/main" val="3363248047"/>
                  </a:ext>
                </a:extLst>
              </a:tr>
              <a:tr h="370840">
                <a:tc>
                  <a:txBody>
                    <a:bodyPr/>
                    <a:lstStyle/>
                    <a:p>
                      <a:r>
                        <a:rPr lang="en-GB" sz="1000" dirty="0">
                          <a:solidFill>
                            <a:srgbClr val="FF0000"/>
                          </a:solidFill>
                        </a:rPr>
                        <a:t>1</a:t>
                      </a:r>
                    </a:p>
                  </a:txBody>
                  <a:tcPr/>
                </a:tc>
                <a:tc>
                  <a:txBody>
                    <a:bodyPr/>
                    <a:lstStyle/>
                    <a:p>
                      <a:r>
                        <a:rPr lang="en-GB" sz="1000" dirty="0">
                          <a:solidFill>
                            <a:srgbClr val="FF0000"/>
                          </a:solidFill>
                        </a:rPr>
                        <a:t>a</a:t>
                      </a:r>
                    </a:p>
                  </a:txBody>
                  <a:tcPr/>
                </a:tc>
                <a:tc>
                  <a:txBody>
                    <a:bodyPr/>
                    <a:lstStyle/>
                    <a:p>
                      <a:endParaRPr lang="en-GB" sz="1000" dirty="0">
                        <a:solidFill>
                          <a:srgbClr val="FF0000"/>
                        </a:solidFill>
                      </a:endParaRPr>
                    </a:p>
                  </a:txBody>
                  <a:tcPr/>
                </a:tc>
                <a:tc>
                  <a:txBody>
                    <a:bodyPr/>
                    <a:lstStyle/>
                    <a:p>
                      <a:r>
                        <a:rPr lang="en-GB" sz="1000" dirty="0">
                          <a:solidFill>
                            <a:srgbClr val="FF0000"/>
                          </a:solidFill>
                        </a:rPr>
                        <a:t>Adenine-Thymine</a:t>
                      </a:r>
                    </a:p>
                    <a:p>
                      <a:r>
                        <a:rPr lang="en-GB" sz="1000" dirty="0">
                          <a:solidFill>
                            <a:srgbClr val="FF0000"/>
                          </a:solidFill>
                        </a:rPr>
                        <a:t>Cytosine-Guanine</a:t>
                      </a:r>
                    </a:p>
                  </a:txBody>
                  <a:tcPr/>
                </a:tc>
                <a:tc>
                  <a:txBody>
                    <a:bodyPr/>
                    <a:lstStyle/>
                    <a:p>
                      <a:r>
                        <a:rPr lang="en-GB" sz="1000" dirty="0">
                          <a:solidFill>
                            <a:srgbClr val="FF0000"/>
                          </a:solidFill>
                        </a:rPr>
                        <a:t>1</a:t>
                      </a:r>
                    </a:p>
                    <a:p>
                      <a:r>
                        <a:rPr lang="en-GB" sz="1000" dirty="0">
                          <a:solidFill>
                            <a:srgbClr val="FF0000"/>
                          </a:solidFill>
                        </a:rPr>
                        <a:t>1</a:t>
                      </a:r>
                    </a:p>
                  </a:txBody>
                  <a:tcPr/>
                </a:tc>
                <a:extLst>
                  <a:ext uri="{0D108BD9-81ED-4DB2-BD59-A6C34878D82A}">
                    <a16:rowId xmlns:a16="http://schemas.microsoft.com/office/drawing/2014/main" val="2327737529"/>
                  </a:ext>
                </a:extLst>
              </a:tr>
              <a:tr h="370840">
                <a:tc>
                  <a:txBody>
                    <a:bodyPr/>
                    <a:lstStyle/>
                    <a:p>
                      <a:endParaRPr lang="en-GB" sz="1000" dirty="0">
                        <a:solidFill>
                          <a:srgbClr val="FF0000"/>
                        </a:solidFill>
                      </a:endParaRPr>
                    </a:p>
                  </a:txBody>
                  <a:tcPr/>
                </a:tc>
                <a:tc>
                  <a:txBody>
                    <a:bodyPr/>
                    <a:lstStyle/>
                    <a:p>
                      <a:r>
                        <a:rPr lang="en-GB" sz="1000" dirty="0">
                          <a:solidFill>
                            <a:srgbClr val="FF0000"/>
                          </a:solidFill>
                        </a:rPr>
                        <a:t>b</a:t>
                      </a:r>
                    </a:p>
                  </a:txBody>
                  <a:tcPr/>
                </a:tc>
                <a:tc>
                  <a:txBody>
                    <a:bodyPr/>
                    <a:lstStyle/>
                    <a:p>
                      <a:endParaRPr lang="en-GB" sz="1000" dirty="0">
                        <a:solidFill>
                          <a:srgbClr val="FF0000"/>
                        </a:solidFill>
                      </a:endParaRPr>
                    </a:p>
                  </a:txBody>
                  <a:tcPr/>
                </a:tc>
                <a:tc>
                  <a:txBody>
                    <a:bodyPr/>
                    <a:lstStyle/>
                    <a:p>
                      <a:r>
                        <a:rPr lang="en-GB" sz="1000" dirty="0">
                          <a:solidFill>
                            <a:srgbClr val="FF0000"/>
                          </a:solidFill>
                        </a:rPr>
                        <a:t>Protein/enzymes</a:t>
                      </a:r>
                    </a:p>
                  </a:txBody>
                  <a:tcPr/>
                </a:tc>
                <a:tc>
                  <a:txBody>
                    <a:bodyPr/>
                    <a:lstStyle/>
                    <a:p>
                      <a:r>
                        <a:rPr lang="en-GB" sz="1000" dirty="0">
                          <a:solidFill>
                            <a:srgbClr val="FF0000"/>
                          </a:solidFill>
                        </a:rPr>
                        <a:t>1</a:t>
                      </a:r>
                    </a:p>
                  </a:txBody>
                  <a:tcPr/>
                </a:tc>
                <a:extLst>
                  <a:ext uri="{0D108BD9-81ED-4DB2-BD59-A6C34878D82A}">
                    <a16:rowId xmlns:a16="http://schemas.microsoft.com/office/drawing/2014/main" val="1948864863"/>
                  </a:ext>
                </a:extLst>
              </a:tr>
              <a:tr h="370840">
                <a:tc>
                  <a:txBody>
                    <a:bodyPr/>
                    <a:lstStyle/>
                    <a:p>
                      <a:endParaRPr lang="en-GB" sz="1000" dirty="0">
                        <a:solidFill>
                          <a:srgbClr val="FF0000"/>
                        </a:solidFill>
                      </a:endParaRPr>
                    </a:p>
                  </a:txBody>
                  <a:tcPr/>
                </a:tc>
                <a:tc>
                  <a:txBody>
                    <a:bodyPr/>
                    <a:lstStyle/>
                    <a:p>
                      <a:r>
                        <a:rPr lang="en-GB" sz="1000" dirty="0">
                          <a:solidFill>
                            <a:srgbClr val="FF0000"/>
                          </a:solidFill>
                        </a:rPr>
                        <a:t>c</a:t>
                      </a:r>
                    </a:p>
                  </a:txBody>
                  <a:tcPr/>
                </a:tc>
                <a:tc>
                  <a:txBody>
                    <a:bodyPr/>
                    <a:lstStyle/>
                    <a:p>
                      <a:endParaRPr lang="en-GB" sz="1000" dirty="0">
                        <a:solidFill>
                          <a:srgbClr val="FF0000"/>
                        </a:solidFill>
                      </a:endParaRPr>
                    </a:p>
                  </a:txBody>
                  <a:tcPr/>
                </a:tc>
                <a:tc>
                  <a:txBody>
                    <a:bodyPr/>
                    <a:lstStyle/>
                    <a:p>
                      <a:r>
                        <a:rPr lang="en-GB" sz="1000" dirty="0">
                          <a:solidFill>
                            <a:srgbClr val="FF0000"/>
                          </a:solidFill>
                        </a:rPr>
                        <a:t>Ribosomes</a:t>
                      </a:r>
                    </a:p>
                  </a:txBody>
                  <a:tcPr/>
                </a:tc>
                <a:tc>
                  <a:txBody>
                    <a:bodyPr/>
                    <a:lstStyle/>
                    <a:p>
                      <a:r>
                        <a:rPr lang="en-GB" sz="1000" dirty="0">
                          <a:solidFill>
                            <a:srgbClr val="FF0000"/>
                          </a:solidFill>
                        </a:rPr>
                        <a:t>1</a:t>
                      </a:r>
                    </a:p>
                  </a:txBody>
                  <a:tcPr/>
                </a:tc>
                <a:extLst>
                  <a:ext uri="{0D108BD9-81ED-4DB2-BD59-A6C34878D82A}">
                    <a16:rowId xmlns:a16="http://schemas.microsoft.com/office/drawing/2014/main" val="174900972"/>
                  </a:ext>
                </a:extLst>
              </a:tr>
              <a:tr h="370840">
                <a:tc>
                  <a:txBody>
                    <a:bodyPr/>
                    <a:lstStyle/>
                    <a:p>
                      <a:r>
                        <a:rPr lang="en-GB" sz="1000" dirty="0">
                          <a:solidFill>
                            <a:srgbClr val="FF0000"/>
                          </a:solidFill>
                        </a:rPr>
                        <a:t>2</a:t>
                      </a:r>
                    </a:p>
                  </a:txBody>
                  <a:tcPr/>
                </a:tc>
                <a:tc>
                  <a:txBody>
                    <a:bodyPr/>
                    <a:lstStyle/>
                    <a:p>
                      <a:r>
                        <a:rPr lang="en-GB" sz="1000" dirty="0">
                          <a:solidFill>
                            <a:srgbClr val="FF0000"/>
                          </a:solidFill>
                        </a:rPr>
                        <a:t>a</a:t>
                      </a:r>
                    </a:p>
                  </a:txBody>
                  <a:tcPr/>
                </a:tc>
                <a:tc>
                  <a:txBody>
                    <a:bodyPr/>
                    <a:lstStyle/>
                    <a:p>
                      <a:endParaRPr lang="en-GB" sz="1000" dirty="0">
                        <a:solidFill>
                          <a:srgbClr val="FF0000"/>
                        </a:solidFill>
                      </a:endParaRPr>
                    </a:p>
                  </a:txBody>
                  <a:tcPr/>
                </a:tc>
                <a:tc>
                  <a:txBody>
                    <a:bodyPr/>
                    <a:lstStyle/>
                    <a:p>
                      <a:r>
                        <a:rPr lang="en-GB" sz="1000" dirty="0">
                          <a:solidFill>
                            <a:srgbClr val="FF0000"/>
                          </a:solidFill>
                        </a:rPr>
                        <a:t>Evolution (by natural selection)</a:t>
                      </a:r>
                    </a:p>
                  </a:txBody>
                  <a:tcPr/>
                </a:tc>
                <a:tc>
                  <a:txBody>
                    <a:bodyPr/>
                    <a:lstStyle/>
                    <a:p>
                      <a:r>
                        <a:rPr lang="en-GB" sz="1000" dirty="0">
                          <a:solidFill>
                            <a:srgbClr val="FF0000"/>
                          </a:solidFill>
                        </a:rPr>
                        <a:t>1</a:t>
                      </a:r>
                    </a:p>
                  </a:txBody>
                  <a:tcPr/>
                </a:tc>
                <a:extLst>
                  <a:ext uri="{0D108BD9-81ED-4DB2-BD59-A6C34878D82A}">
                    <a16:rowId xmlns:a16="http://schemas.microsoft.com/office/drawing/2014/main" val="2685204917"/>
                  </a:ext>
                </a:extLst>
              </a:tr>
              <a:tr h="370840">
                <a:tc>
                  <a:txBody>
                    <a:bodyPr/>
                    <a:lstStyle/>
                    <a:p>
                      <a:endParaRPr lang="en-GB" sz="1000" dirty="0">
                        <a:solidFill>
                          <a:srgbClr val="FF0000"/>
                        </a:solidFill>
                      </a:endParaRPr>
                    </a:p>
                  </a:txBody>
                  <a:tcPr/>
                </a:tc>
                <a:tc>
                  <a:txBody>
                    <a:bodyPr/>
                    <a:lstStyle/>
                    <a:p>
                      <a:r>
                        <a:rPr lang="en-GB" sz="1000" dirty="0">
                          <a:solidFill>
                            <a:srgbClr val="FF0000"/>
                          </a:solidFill>
                        </a:rPr>
                        <a:t>b</a:t>
                      </a:r>
                    </a:p>
                  </a:txBody>
                  <a:tcPr/>
                </a:tc>
                <a:tc>
                  <a:txBody>
                    <a:bodyPr/>
                    <a:lstStyle/>
                    <a:p>
                      <a:endParaRPr lang="en-GB" sz="1000" dirty="0">
                        <a:solidFill>
                          <a:srgbClr val="FF0000"/>
                        </a:solidFill>
                      </a:endParaRPr>
                    </a:p>
                  </a:txBody>
                  <a:tcPr/>
                </a:tc>
                <a:tc>
                  <a:txBody>
                    <a:bodyPr/>
                    <a:lstStyle/>
                    <a:p>
                      <a:r>
                        <a:rPr lang="en-GB" sz="1000" dirty="0">
                          <a:solidFill>
                            <a:srgbClr val="FF0000"/>
                          </a:solidFill>
                        </a:rPr>
                        <a:t>Not enough evidence</a:t>
                      </a:r>
                    </a:p>
                  </a:txBody>
                  <a:tcPr/>
                </a:tc>
                <a:tc>
                  <a:txBody>
                    <a:bodyPr/>
                    <a:lstStyle/>
                    <a:p>
                      <a:r>
                        <a:rPr lang="en-GB" sz="1000" dirty="0">
                          <a:solidFill>
                            <a:srgbClr val="FF0000"/>
                          </a:solidFill>
                        </a:rPr>
                        <a:t>1</a:t>
                      </a:r>
                    </a:p>
                  </a:txBody>
                  <a:tcPr/>
                </a:tc>
                <a:extLst>
                  <a:ext uri="{0D108BD9-81ED-4DB2-BD59-A6C34878D82A}">
                    <a16:rowId xmlns:a16="http://schemas.microsoft.com/office/drawing/2014/main" val="218020813"/>
                  </a:ext>
                </a:extLst>
              </a:tr>
              <a:tr h="370840">
                <a:tc>
                  <a:txBody>
                    <a:bodyPr/>
                    <a:lstStyle/>
                    <a:p>
                      <a:endParaRPr lang="en-GB" sz="1000" dirty="0">
                        <a:solidFill>
                          <a:srgbClr val="FF0000"/>
                        </a:solidFill>
                      </a:endParaRPr>
                    </a:p>
                  </a:txBody>
                  <a:tcPr/>
                </a:tc>
                <a:tc>
                  <a:txBody>
                    <a:bodyPr/>
                    <a:lstStyle/>
                    <a:p>
                      <a:r>
                        <a:rPr lang="en-GB" sz="1000" dirty="0">
                          <a:solidFill>
                            <a:srgbClr val="FF0000"/>
                          </a:solidFill>
                        </a:rPr>
                        <a:t>c</a:t>
                      </a:r>
                    </a:p>
                  </a:txBody>
                  <a:tcPr/>
                </a:tc>
                <a:tc>
                  <a:txBody>
                    <a:bodyPr/>
                    <a:lstStyle/>
                    <a:p>
                      <a:endParaRPr lang="en-GB" sz="1000" dirty="0">
                        <a:solidFill>
                          <a:srgbClr val="FF0000"/>
                        </a:solidFill>
                      </a:endParaRPr>
                    </a:p>
                  </a:txBody>
                  <a:tcPr/>
                </a:tc>
                <a:tc>
                  <a:txBody>
                    <a:bodyPr/>
                    <a:lstStyle/>
                    <a:p>
                      <a:r>
                        <a:rPr lang="en-GB" sz="1000" dirty="0">
                          <a:solidFill>
                            <a:srgbClr val="FF0000"/>
                          </a:solidFill>
                        </a:rPr>
                        <a:t>(Plant/animal dies) and is quickly</a:t>
                      </a:r>
                      <a:r>
                        <a:rPr lang="en-GB" sz="1000" baseline="0" dirty="0">
                          <a:solidFill>
                            <a:srgbClr val="FF0000"/>
                          </a:solidFill>
                        </a:rPr>
                        <a:t> buried in sediment</a:t>
                      </a:r>
                    </a:p>
                    <a:p>
                      <a:r>
                        <a:rPr lang="en-GB" sz="1000" baseline="0" dirty="0">
                          <a:solidFill>
                            <a:srgbClr val="FF0000"/>
                          </a:solidFill>
                        </a:rPr>
                        <a:t>Not all conditions for decay are present</a:t>
                      </a:r>
                    </a:p>
                    <a:p>
                      <a:r>
                        <a:rPr lang="en-GB" sz="1000" baseline="0" dirty="0">
                          <a:solidFill>
                            <a:srgbClr val="FF0000"/>
                          </a:solidFill>
                        </a:rPr>
                        <a:t>Hard parts of the body are replaced by minerals</a:t>
                      </a:r>
                      <a:endParaRPr lang="en-GB" sz="1000" dirty="0">
                        <a:solidFill>
                          <a:srgbClr val="FF0000"/>
                        </a:solidFill>
                      </a:endParaRPr>
                    </a:p>
                  </a:txBody>
                  <a:tcPr/>
                </a:tc>
                <a:tc>
                  <a:txBody>
                    <a:bodyPr/>
                    <a:lstStyle/>
                    <a:p>
                      <a:r>
                        <a:rPr lang="en-GB" sz="1000" dirty="0">
                          <a:solidFill>
                            <a:srgbClr val="FF0000"/>
                          </a:solidFill>
                        </a:rPr>
                        <a:t>1</a:t>
                      </a:r>
                    </a:p>
                    <a:p>
                      <a:r>
                        <a:rPr lang="en-GB" sz="1000" dirty="0">
                          <a:solidFill>
                            <a:srgbClr val="FF0000"/>
                          </a:solidFill>
                        </a:rPr>
                        <a:t>1</a:t>
                      </a:r>
                    </a:p>
                    <a:p>
                      <a:r>
                        <a:rPr lang="en-GB" sz="1000" dirty="0">
                          <a:solidFill>
                            <a:srgbClr val="FF0000"/>
                          </a:solidFill>
                        </a:rPr>
                        <a:t>1</a:t>
                      </a:r>
                    </a:p>
                  </a:txBody>
                  <a:tcPr/>
                </a:tc>
                <a:extLst>
                  <a:ext uri="{0D108BD9-81ED-4DB2-BD59-A6C34878D82A}">
                    <a16:rowId xmlns:a16="http://schemas.microsoft.com/office/drawing/2014/main" val="3468924384"/>
                  </a:ext>
                </a:extLst>
              </a:tr>
              <a:tr h="370840">
                <a:tc>
                  <a:txBody>
                    <a:bodyPr/>
                    <a:lstStyle/>
                    <a:p>
                      <a:endParaRPr lang="en-GB" sz="1000" dirty="0">
                        <a:solidFill>
                          <a:srgbClr val="FF0000"/>
                        </a:solidFill>
                      </a:endParaRPr>
                    </a:p>
                  </a:txBody>
                  <a:tcPr/>
                </a:tc>
                <a:tc>
                  <a:txBody>
                    <a:bodyPr/>
                    <a:lstStyle/>
                    <a:p>
                      <a:r>
                        <a:rPr lang="en-GB" sz="1000" dirty="0">
                          <a:solidFill>
                            <a:srgbClr val="FF0000"/>
                          </a:solidFill>
                        </a:rPr>
                        <a:t>d</a:t>
                      </a:r>
                    </a:p>
                  </a:txBody>
                  <a:tcPr/>
                </a:tc>
                <a:tc>
                  <a:txBody>
                    <a:bodyPr/>
                    <a:lstStyle/>
                    <a:p>
                      <a:r>
                        <a:rPr lang="en-GB" sz="1000" dirty="0">
                          <a:solidFill>
                            <a:srgbClr val="FF0000"/>
                          </a:solidFill>
                        </a:rPr>
                        <a:t>i</a:t>
                      </a:r>
                    </a:p>
                  </a:txBody>
                  <a:tcPr/>
                </a:tc>
                <a:tc>
                  <a:txBody>
                    <a:bodyPr/>
                    <a:lstStyle/>
                    <a:p>
                      <a:r>
                        <a:rPr lang="en-GB" sz="1000" dirty="0">
                          <a:solidFill>
                            <a:srgbClr val="FF0000"/>
                          </a:solidFill>
                        </a:rPr>
                        <a:t>Organisms that can reproduce to</a:t>
                      </a:r>
                      <a:r>
                        <a:rPr lang="en-GB" sz="1000" baseline="0" dirty="0">
                          <a:solidFill>
                            <a:srgbClr val="FF0000"/>
                          </a:solidFill>
                        </a:rPr>
                        <a:t> produce viable offspring/offspring that can also reproduce (fertile)</a:t>
                      </a:r>
                      <a:endParaRPr lang="en-GB" sz="1000" dirty="0">
                        <a:solidFill>
                          <a:srgbClr val="FF0000"/>
                        </a:solidFill>
                      </a:endParaRPr>
                    </a:p>
                  </a:txBody>
                  <a:tcPr/>
                </a:tc>
                <a:tc>
                  <a:txBody>
                    <a:bodyPr/>
                    <a:lstStyle/>
                    <a:p>
                      <a:r>
                        <a:rPr lang="en-GB" sz="1000" dirty="0">
                          <a:solidFill>
                            <a:srgbClr val="FF0000"/>
                          </a:solidFill>
                        </a:rPr>
                        <a:t>1</a:t>
                      </a:r>
                    </a:p>
                  </a:txBody>
                  <a:tcPr/>
                </a:tc>
                <a:extLst>
                  <a:ext uri="{0D108BD9-81ED-4DB2-BD59-A6C34878D82A}">
                    <a16:rowId xmlns:a16="http://schemas.microsoft.com/office/drawing/2014/main" val="2263675808"/>
                  </a:ext>
                </a:extLst>
              </a:tr>
              <a:tr h="370840">
                <a:tc>
                  <a:txBody>
                    <a:bodyPr/>
                    <a:lstStyle/>
                    <a:p>
                      <a:endParaRPr lang="en-GB" sz="1000" dirty="0">
                        <a:solidFill>
                          <a:srgbClr val="FF0000"/>
                        </a:solidFill>
                      </a:endParaRPr>
                    </a:p>
                  </a:txBody>
                  <a:tcPr/>
                </a:tc>
                <a:tc>
                  <a:txBody>
                    <a:bodyPr/>
                    <a:lstStyle/>
                    <a:p>
                      <a:endParaRPr lang="en-GB" sz="1000" dirty="0">
                        <a:solidFill>
                          <a:srgbClr val="FF0000"/>
                        </a:solidFill>
                      </a:endParaRPr>
                    </a:p>
                  </a:txBody>
                  <a:tcPr/>
                </a:tc>
                <a:tc>
                  <a:txBody>
                    <a:bodyPr/>
                    <a:lstStyle/>
                    <a:p>
                      <a:r>
                        <a:rPr lang="en-GB" sz="1000" dirty="0">
                          <a:solidFill>
                            <a:srgbClr val="FF0000"/>
                          </a:solidFill>
                        </a:rPr>
                        <a:t>ii</a:t>
                      </a:r>
                    </a:p>
                  </a:txBody>
                  <a:tcPr/>
                </a:tc>
                <a:tc>
                  <a:txBody>
                    <a:bodyPr/>
                    <a:lstStyle/>
                    <a:p>
                      <a:r>
                        <a:rPr lang="en-GB" sz="1000" dirty="0">
                          <a:solidFill>
                            <a:srgbClr val="FF0000"/>
                          </a:solidFill>
                        </a:rPr>
                        <a:t>3 from</a:t>
                      </a:r>
                    </a:p>
                    <a:p>
                      <a:r>
                        <a:rPr lang="en-GB" sz="1000" dirty="0">
                          <a:solidFill>
                            <a:srgbClr val="FF0000"/>
                          </a:solidFill>
                        </a:rPr>
                        <a:t>Geographical isolation/named example</a:t>
                      </a:r>
                    </a:p>
                    <a:p>
                      <a:r>
                        <a:rPr lang="en-GB" sz="1000" dirty="0">
                          <a:solidFill>
                            <a:srgbClr val="FF0000"/>
                          </a:solidFill>
                        </a:rPr>
                        <a:t>Mutation of genes</a:t>
                      </a:r>
                    </a:p>
                    <a:p>
                      <a:r>
                        <a:rPr lang="en-GB" sz="1000" dirty="0">
                          <a:solidFill>
                            <a:srgbClr val="FF0000"/>
                          </a:solidFill>
                        </a:rPr>
                        <a:t>Natural Selection/selective advantage</a:t>
                      </a:r>
                    </a:p>
                    <a:p>
                      <a:r>
                        <a:rPr lang="en-GB" sz="1000" dirty="0">
                          <a:solidFill>
                            <a:srgbClr val="FF0000"/>
                          </a:solidFill>
                        </a:rPr>
                        <a:t>Species can no</a:t>
                      </a:r>
                      <a:r>
                        <a:rPr lang="en-GB" sz="1000" baseline="0" dirty="0">
                          <a:solidFill>
                            <a:srgbClr val="FF0000"/>
                          </a:solidFill>
                        </a:rPr>
                        <a:t> longer interbreed (not produce fertile offspring)</a:t>
                      </a:r>
                      <a:endParaRPr lang="en-GB" sz="1000" dirty="0">
                        <a:solidFill>
                          <a:srgbClr val="FF0000"/>
                        </a:solidFill>
                      </a:endParaRPr>
                    </a:p>
                  </a:txBody>
                  <a:tcPr/>
                </a:tc>
                <a:tc>
                  <a:txBody>
                    <a:bodyPr/>
                    <a:lstStyle/>
                    <a:p>
                      <a:endParaRPr lang="en-GB" sz="1000" dirty="0">
                        <a:solidFill>
                          <a:srgbClr val="FF0000"/>
                        </a:solidFill>
                      </a:endParaRPr>
                    </a:p>
                    <a:p>
                      <a:r>
                        <a:rPr lang="en-GB" sz="1000" dirty="0">
                          <a:solidFill>
                            <a:srgbClr val="FF0000"/>
                          </a:solidFill>
                        </a:rPr>
                        <a:t>1</a:t>
                      </a:r>
                    </a:p>
                    <a:p>
                      <a:r>
                        <a:rPr lang="en-GB" sz="1000" dirty="0">
                          <a:solidFill>
                            <a:srgbClr val="FF0000"/>
                          </a:solidFill>
                        </a:rPr>
                        <a:t>1</a:t>
                      </a:r>
                    </a:p>
                    <a:p>
                      <a:r>
                        <a:rPr lang="en-GB" sz="1000" dirty="0">
                          <a:solidFill>
                            <a:srgbClr val="FF0000"/>
                          </a:solidFill>
                        </a:rPr>
                        <a:t>1</a:t>
                      </a:r>
                    </a:p>
                    <a:p>
                      <a:r>
                        <a:rPr lang="en-GB" sz="1000" dirty="0">
                          <a:solidFill>
                            <a:srgbClr val="FF0000"/>
                          </a:solidFill>
                        </a:rPr>
                        <a:t>1</a:t>
                      </a:r>
                    </a:p>
                  </a:txBody>
                  <a:tcPr/>
                </a:tc>
                <a:extLst>
                  <a:ext uri="{0D108BD9-81ED-4DB2-BD59-A6C34878D82A}">
                    <a16:rowId xmlns:a16="http://schemas.microsoft.com/office/drawing/2014/main" val="653743361"/>
                  </a:ext>
                </a:extLst>
              </a:tr>
              <a:tr h="370840">
                <a:tc>
                  <a:txBody>
                    <a:bodyPr/>
                    <a:lstStyle/>
                    <a:p>
                      <a:r>
                        <a:rPr lang="en-GB" sz="1000" dirty="0">
                          <a:solidFill>
                            <a:srgbClr val="FF0000"/>
                          </a:solidFill>
                        </a:rPr>
                        <a:t>3</a:t>
                      </a:r>
                    </a:p>
                  </a:txBody>
                  <a:tcPr/>
                </a:tc>
                <a:tc>
                  <a:txBody>
                    <a:bodyPr/>
                    <a:lstStyle/>
                    <a:p>
                      <a:r>
                        <a:rPr lang="en-GB" sz="1000" dirty="0">
                          <a:solidFill>
                            <a:srgbClr val="FF0000"/>
                          </a:solidFill>
                        </a:rPr>
                        <a:t>a</a:t>
                      </a:r>
                    </a:p>
                  </a:txBody>
                  <a:tcPr/>
                </a:tc>
                <a:tc>
                  <a:txBody>
                    <a:bodyPr/>
                    <a:lstStyle/>
                    <a:p>
                      <a:r>
                        <a:rPr lang="en-GB" sz="1000" dirty="0">
                          <a:solidFill>
                            <a:srgbClr val="FF0000"/>
                          </a:solidFill>
                        </a:rPr>
                        <a:t>i</a:t>
                      </a:r>
                    </a:p>
                  </a:txBody>
                  <a:tcPr/>
                </a:tc>
                <a:tc>
                  <a:txBody>
                    <a:bodyPr/>
                    <a:lstStyle/>
                    <a:p>
                      <a:r>
                        <a:rPr lang="en-GB" sz="1000" b="0" i="0" kern="1200" dirty="0">
                          <a:solidFill>
                            <a:srgbClr val="FF0000"/>
                          </a:solidFill>
                          <a:effectLst/>
                          <a:latin typeface="+mn-lt"/>
                          <a:ea typeface="+mn-ea"/>
                          <a:cs typeface="+mn-cs"/>
                        </a:rPr>
                        <a:t>A group of organisms, all of the same species, and all of whom live together in a particular habitat.</a:t>
                      </a:r>
                      <a:endParaRPr lang="en-GB" sz="1000" dirty="0">
                        <a:solidFill>
                          <a:srgbClr val="FF0000"/>
                        </a:solidFill>
                      </a:endParaRPr>
                    </a:p>
                  </a:txBody>
                  <a:tcPr/>
                </a:tc>
                <a:tc>
                  <a:txBody>
                    <a:bodyPr/>
                    <a:lstStyle/>
                    <a:p>
                      <a:r>
                        <a:rPr lang="en-GB" sz="1000" dirty="0">
                          <a:solidFill>
                            <a:srgbClr val="FF0000"/>
                          </a:solidFill>
                        </a:rPr>
                        <a:t>1</a:t>
                      </a:r>
                    </a:p>
                  </a:txBody>
                  <a:tcPr/>
                </a:tc>
                <a:extLst>
                  <a:ext uri="{0D108BD9-81ED-4DB2-BD59-A6C34878D82A}">
                    <a16:rowId xmlns:a16="http://schemas.microsoft.com/office/drawing/2014/main" val="3836739909"/>
                  </a:ext>
                </a:extLst>
              </a:tr>
              <a:tr h="370840">
                <a:tc>
                  <a:txBody>
                    <a:bodyPr/>
                    <a:lstStyle/>
                    <a:p>
                      <a:endParaRPr lang="en-GB" sz="1000" dirty="0">
                        <a:solidFill>
                          <a:srgbClr val="FF0000"/>
                        </a:solidFill>
                      </a:endParaRPr>
                    </a:p>
                  </a:txBody>
                  <a:tcPr/>
                </a:tc>
                <a:tc>
                  <a:txBody>
                    <a:bodyPr/>
                    <a:lstStyle/>
                    <a:p>
                      <a:endParaRPr lang="en-GB" sz="1000" dirty="0">
                        <a:solidFill>
                          <a:srgbClr val="FF0000"/>
                        </a:solidFill>
                      </a:endParaRPr>
                    </a:p>
                  </a:txBody>
                  <a:tcPr/>
                </a:tc>
                <a:tc>
                  <a:txBody>
                    <a:bodyPr/>
                    <a:lstStyle/>
                    <a:p>
                      <a:r>
                        <a:rPr lang="en-GB" sz="1000" dirty="0">
                          <a:solidFill>
                            <a:srgbClr val="FF0000"/>
                          </a:solidFill>
                        </a:rPr>
                        <a:t>ii</a:t>
                      </a:r>
                    </a:p>
                  </a:txBody>
                  <a:tcPr/>
                </a:tc>
                <a:tc>
                  <a:txBody>
                    <a:bodyPr/>
                    <a:lstStyle/>
                    <a:p>
                      <a:r>
                        <a:rPr lang="en-GB" sz="1000" b="0" i="0" kern="1200" dirty="0">
                          <a:solidFill>
                            <a:srgbClr val="FF0000"/>
                          </a:solidFill>
                          <a:effectLst/>
                          <a:latin typeface="+mn-lt"/>
                          <a:ea typeface="+mn-ea"/>
                          <a:cs typeface="+mn-cs"/>
                        </a:rPr>
                        <a:t>The total of all populations living together in a particular habitat.</a:t>
                      </a:r>
                      <a:endParaRPr lang="en-GB" sz="1000" dirty="0">
                        <a:solidFill>
                          <a:srgbClr val="FF0000"/>
                        </a:solidFill>
                      </a:endParaRPr>
                    </a:p>
                  </a:txBody>
                  <a:tcPr/>
                </a:tc>
                <a:tc>
                  <a:txBody>
                    <a:bodyPr/>
                    <a:lstStyle/>
                    <a:p>
                      <a:r>
                        <a:rPr lang="en-GB" sz="1000" dirty="0">
                          <a:solidFill>
                            <a:srgbClr val="FF0000"/>
                          </a:solidFill>
                        </a:rPr>
                        <a:t>1</a:t>
                      </a:r>
                    </a:p>
                  </a:txBody>
                  <a:tcPr/>
                </a:tc>
                <a:extLst>
                  <a:ext uri="{0D108BD9-81ED-4DB2-BD59-A6C34878D82A}">
                    <a16:rowId xmlns:a16="http://schemas.microsoft.com/office/drawing/2014/main" val="945372992"/>
                  </a:ext>
                </a:extLst>
              </a:tr>
              <a:tr h="370840">
                <a:tc>
                  <a:txBody>
                    <a:bodyPr/>
                    <a:lstStyle/>
                    <a:p>
                      <a:endParaRPr lang="en-GB" sz="1000" dirty="0">
                        <a:solidFill>
                          <a:srgbClr val="FF0000"/>
                        </a:solidFill>
                      </a:endParaRPr>
                    </a:p>
                  </a:txBody>
                  <a:tcPr/>
                </a:tc>
                <a:tc>
                  <a:txBody>
                    <a:bodyPr/>
                    <a:lstStyle/>
                    <a:p>
                      <a:r>
                        <a:rPr lang="en-GB" sz="1000" dirty="0">
                          <a:solidFill>
                            <a:srgbClr val="FF0000"/>
                          </a:solidFill>
                        </a:rPr>
                        <a:t>b</a:t>
                      </a:r>
                    </a:p>
                  </a:txBody>
                  <a:tcPr/>
                </a:tc>
                <a:tc>
                  <a:txBody>
                    <a:bodyPr/>
                    <a:lstStyle/>
                    <a:p>
                      <a:endParaRPr lang="en-GB" sz="1000" dirty="0">
                        <a:solidFill>
                          <a:srgbClr val="FF0000"/>
                        </a:solidFill>
                      </a:endParaRPr>
                    </a:p>
                  </a:txBody>
                  <a:tcPr/>
                </a:tc>
                <a:tc>
                  <a:txBody>
                    <a:bodyPr/>
                    <a:lstStyle/>
                    <a:p>
                      <a:r>
                        <a:rPr lang="en-GB" sz="1000" dirty="0">
                          <a:solidFill>
                            <a:srgbClr val="FF0000"/>
                          </a:solidFill>
                        </a:rPr>
                        <a:t>Biotic – one from:</a:t>
                      </a:r>
                    </a:p>
                    <a:p>
                      <a:r>
                        <a:rPr lang="en-GB" sz="1000" dirty="0">
                          <a:solidFill>
                            <a:srgbClr val="FF0000"/>
                          </a:solidFill>
                        </a:rPr>
                        <a:t>Predators, prey, plant</a:t>
                      </a:r>
                      <a:r>
                        <a:rPr lang="en-GB" sz="1000" baseline="0" dirty="0">
                          <a:solidFill>
                            <a:srgbClr val="FF0000"/>
                          </a:solidFill>
                        </a:rPr>
                        <a:t>, microbes</a:t>
                      </a:r>
                      <a:endParaRPr lang="en-GB" sz="1000" dirty="0">
                        <a:solidFill>
                          <a:srgbClr val="FF0000"/>
                        </a:solidFill>
                      </a:endParaRPr>
                    </a:p>
                    <a:p>
                      <a:r>
                        <a:rPr lang="en-GB" sz="1000" dirty="0">
                          <a:solidFill>
                            <a:srgbClr val="FF0000"/>
                          </a:solidFill>
                        </a:rPr>
                        <a:t>Abiotic – one from:</a:t>
                      </a:r>
                    </a:p>
                    <a:p>
                      <a:r>
                        <a:rPr lang="en-GB" sz="1000" dirty="0">
                          <a:solidFill>
                            <a:srgbClr val="FF0000"/>
                          </a:solidFill>
                        </a:rPr>
                        <a:t>Availability</a:t>
                      </a:r>
                      <a:r>
                        <a:rPr lang="en-GB" sz="1000" baseline="0" dirty="0">
                          <a:solidFill>
                            <a:srgbClr val="FF0000"/>
                          </a:solidFill>
                        </a:rPr>
                        <a:t> of water, temperature, mineral concentration, reference to climate/weather</a:t>
                      </a:r>
                      <a:endParaRPr lang="en-GB" sz="1000" dirty="0">
                        <a:solidFill>
                          <a:srgbClr val="FF0000"/>
                        </a:solidFill>
                      </a:endParaRPr>
                    </a:p>
                  </a:txBody>
                  <a:tcPr/>
                </a:tc>
                <a:tc>
                  <a:txBody>
                    <a:bodyPr/>
                    <a:lstStyle/>
                    <a:p>
                      <a:endParaRPr lang="en-GB" sz="1000" dirty="0">
                        <a:solidFill>
                          <a:srgbClr val="FF0000"/>
                        </a:solidFill>
                      </a:endParaRPr>
                    </a:p>
                    <a:p>
                      <a:r>
                        <a:rPr lang="en-GB" sz="1000" dirty="0">
                          <a:solidFill>
                            <a:srgbClr val="FF0000"/>
                          </a:solidFill>
                        </a:rPr>
                        <a:t>1</a:t>
                      </a:r>
                    </a:p>
                    <a:p>
                      <a:endParaRPr lang="en-GB" sz="1000" dirty="0">
                        <a:solidFill>
                          <a:srgbClr val="FF0000"/>
                        </a:solidFill>
                      </a:endParaRPr>
                    </a:p>
                    <a:p>
                      <a:r>
                        <a:rPr lang="en-GB" sz="1000" dirty="0">
                          <a:solidFill>
                            <a:srgbClr val="FF0000"/>
                          </a:solidFill>
                        </a:rPr>
                        <a:t>1</a:t>
                      </a:r>
                    </a:p>
                  </a:txBody>
                  <a:tcPr/>
                </a:tc>
                <a:extLst>
                  <a:ext uri="{0D108BD9-81ED-4DB2-BD59-A6C34878D82A}">
                    <a16:rowId xmlns:a16="http://schemas.microsoft.com/office/drawing/2014/main" val="1404323719"/>
                  </a:ext>
                </a:extLst>
              </a:tr>
              <a:tr h="370840">
                <a:tc>
                  <a:txBody>
                    <a:bodyPr/>
                    <a:lstStyle/>
                    <a:p>
                      <a:endParaRPr lang="en-GB" sz="1000" dirty="0">
                        <a:solidFill>
                          <a:srgbClr val="FF0000"/>
                        </a:solidFill>
                      </a:endParaRPr>
                    </a:p>
                  </a:txBody>
                  <a:tcPr/>
                </a:tc>
                <a:tc>
                  <a:txBody>
                    <a:bodyPr/>
                    <a:lstStyle/>
                    <a:p>
                      <a:r>
                        <a:rPr lang="en-GB" sz="1000" dirty="0">
                          <a:solidFill>
                            <a:srgbClr val="FF0000"/>
                          </a:solidFill>
                        </a:rPr>
                        <a:t>c</a:t>
                      </a:r>
                    </a:p>
                  </a:txBody>
                  <a:tcPr/>
                </a:tc>
                <a:tc>
                  <a:txBody>
                    <a:bodyPr/>
                    <a:lstStyle/>
                    <a:p>
                      <a:endParaRPr lang="en-GB" sz="1000" dirty="0">
                        <a:solidFill>
                          <a:srgbClr val="FF0000"/>
                        </a:solidFill>
                      </a:endParaRPr>
                    </a:p>
                  </a:txBody>
                  <a:tcPr/>
                </a:tc>
                <a:tc>
                  <a:txBody>
                    <a:bodyPr/>
                    <a:lstStyle/>
                    <a:p>
                      <a:r>
                        <a:rPr lang="en-GB" sz="1000" dirty="0">
                          <a:solidFill>
                            <a:srgbClr val="FF0000"/>
                          </a:solidFill>
                        </a:rPr>
                        <a:t>Measure out a transect</a:t>
                      </a:r>
                    </a:p>
                    <a:p>
                      <a:r>
                        <a:rPr lang="en-GB" sz="1000" dirty="0">
                          <a:solidFill>
                            <a:srgbClr val="FF0000"/>
                          </a:solidFill>
                        </a:rPr>
                        <a:t>Using a tape measure</a:t>
                      </a:r>
                    </a:p>
                    <a:p>
                      <a:r>
                        <a:rPr lang="en-GB" sz="1000" dirty="0">
                          <a:solidFill>
                            <a:srgbClr val="FF0000"/>
                          </a:solidFill>
                        </a:rPr>
                        <a:t>Use a quadrat</a:t>
                      </a:r>
                    </a:p>
                    <a:p>
                      <a:r>
                        <a:rPr lang="en-GB" sz="1000" dirty="0">
                          <a:solidFill>
                            <a:srgbClr val="FF0000"/>
                          </a:solidFill>
                        </a:rPr>
                        <a:t>At</a:t>
                      </a:r>
                      <a:r>
                        <a:rPr lang="en-GB" sz="1000" baseline="0" dirty="0">
                          <a:solidFill>
                            <a:srgbClr val="FF0000"/>
                          </a:solidFill>
                        </a:rPr>
                        <a:t> regular (named) intervals</a:t>
                      </a:r>
                    </a:p>
                    <a:p>
                      <a:r>
                        <a:rPr lang="en-GB" sz="1000" baseline="0" dirty="0">
                          <a:solidFill>
                            <a:srgbClr val="FF0000"/>
                          </a:solidFill>
                        </a:rPr>
                        <a:t>Identify species present</a:t>
                      </a:r>
                    </a:p>
                    <a:p>
                      <a:r>
                        <a:rPr lang="en-GB" sz="1000" baseline="0" dirty="0">
                          <a:solidFill>
                            <a:srgbClr val="FF0000"/>
                          </a:solidFill>
                        </a:rPr>
                        <a:t>Using a key/guide</a:t>
                      </a:r>
                      <a:endParaRPr lang="en-GB" sz="1000" dirty="0">
                        <a:solidFill>
                          <a:srgbClr val="FF0000"/>
                        </a:solidFill>
                      </a:endParaRPr>
                    </a:p>
                  </a:txBody>
                  <a:tcPr/>
                </a:tc>
                <a:tc>
                  <a:txBody>
                    <a:bodyPr/>
                    <a:lstStyle/>
                    <a:p>
                      <a:r>
                        <a:rPr lang="en-GB" sz="1000" dirty="0">
                          <a:solidFill>
                            <a:srgbClr val="FF0000"/>
                          </a:solidFill>
                        </a:rPr>
                        <a:t>1</a:t>
                      </a:r>
                    </a:p>
                    <a:p>
                      <a:r>
                        <a:rPr lang="en-GB" sz="1000" dirty="0">
                          <a:solidFill>
                            <a:srgbClr val="FF0000"/>
                          </a:solidFill>
                        </a:rPr>
                        <a:t>1</a:t>
                      </a:r>
                    </a:p>
                    <a:p>
                      <a:r>
                        <a:rPr lang="en-GB" sz="1000" dirty="0">
                          <a:solidFill>
                            <a:srgbClr val="FF0000"/>
                          </a:solidFill>
                        </a:rPr>
                        <a:t>1</a:t>
                      </a:r>
                    </a:p>
                    <a:p>
                      <a:r>
                        <a:rPr lang="en-GB" sz="1000" dirty="0">
                          <a:solidFill>
                            <a:srgbClr val="FF0000"/>
                          </a:solidFill>
                        </a:rPr>
                        <a:t>1</a:t>
                      </a:r>
                    </a:p>
                    <a:p>
                      <a:r>
                        <a:rPr lang="en-GB" sz="1000" dirty="0">
                          <a:solidFill>
                            <a:srgbClr val="FF0000"/>
                          </a:solidFill>
                        </a:rPr>
                        <a:t>1</a:t>
                      </a:r>
                    </a:p>
                    <a:p>
                      <a:r>
                        <a:rPr lang="en-GB" sz="1000" dirty="0">
                          <a:solidFill>
                            <a:srgbClr val="FF0000"/>
                          </a:solidFill>
                        </a:rPr>
                        <a:t>1</a:t>
                      </a:r>
                    </a:p>
                  </a:txBody>
                  <a:tcPr/>
                </a:tc>
                <a:extLst>
                  <a:ext uri="{0D108BD9-81ED-4DB2-BD59-A6C34878D82A}">
                    <a16:rowId xmlns:a16="http://schemas.microsoft.com/office/drawing/2014/main" val="2947090872"/>
                  </a:ext>
                </a:extLst>
              </a:tr>
              <a:tr h="370840">
                <a:tc>
                  <a:txBody>
                    <a:bodyPr/>
                    <a:lstStyle/>
                    <a:p>
                      <a:r>
                        <a:rPr lang="en-GB" sz="1000" dirty="0">
                          <a:solidFill>
                            <a:srgbClr val="FF0000"/>
                          </a:solidFill>
                        </a:rPr>
                        <a:t>4</a:t>
                      </a:r>
                    </a:p>
                  </a:txBody>
                  <a:tcPr/>
                </a:tc>
                <a:tc>
                  <a:txBody>
                    <a:bodyPr/>
                    <a:lstStyle/>
                    <a:p>
                      <a:r>
                        <a:rPr lang="en-GB" sz="1000" dirty="0">
                          <a:solidFill>
                            <a:srgbClr val="FF0000"/>
                          </a:solidFill>
                        </a:rPr>
                        <a:t>A</a:t>
                      </a:r>
                    </a:p>
                  </a:txBody>
                  <a:tcPr/>
                </a:tc>
                <a:tc>
                  <a:txBody>
                    <a:bodyPr/>
                    <a:lstStyle/>
                    <a:p>
                      <a:endParaRPr lang="en-GB" sz="1000" dirty="0">
                        <a:solidFill>
                          <a:srgbClr val="FF0000"/>
                        </a:solidFill>
                      </a:endParaRPr>
                    </a:p>
                  </a:txBody>
                  <a:tcPr/>
                </a:tc>
                <a:tc>
                  <a:txBody>
                    <a:bodyPr/>
                    <a:lstStyle/>
                    <a:p>
                      <a:r>
                        <a:rPr lang="en-GB" sz="1000" dirty="0">
                          <a:solidFill>
                            <a:srgbClr val="FF0000"/>
                          </a:solidFill>
                        </a:rPr>
                        <a:t>2 Nucleolus</a:t>
                      </a:r>
                    </a:p>
                    <a:p>
                      <a:r>
                        <a:rPr lang="en-GB" sz="1000" dirty="0">
                          <a:solidFill>
                            <a:srgbClr val="FF0000"/>
                          </a:solidFill>
                        </a:rPr>
                        <a:t>5 Smooth Endoplasmic Reticulum</a:t>
                      </a:r>
                    </a:p>
                    <a:p>
                      <a:r>
                        <a:rPr lang="en-GB" sz="1000" dirty="0">
                          <a:solidFill>
                            <a:srgbClr val="FF0000"/>
                          </a:solidFill>
                        </a:rPr>
                        <a:t>8 Golgi body</a:t>
                      </a:r>
                    </a:p>
                  </a:txBody>
                  <a:tcPr/>
                </a:tc>
                <a:tc>
                  <a:txBody>
                    <a:bodyPr/>
                    <a:lstStyle/>
                    <a:p>
                      <a:r>
                        <a:rPr lang="en-GB" sz="1000" dirty="0">
                          <a:solidFill>
                            <a:srgbClr val="FF0000"/>
                          </a:solidFill>
                        </a:rPr>
                        <a:t>1</a:t>
                      </a:r>
                    </a:p>
                    <a:p>
                      <a:r>
                        <a:rPr lang="en-GB" sz="1000" dirty="0">
                          <a:solidFill>
                            <a:srgbClr val="FF0000"/>
                          </a:solidFill>
                        </a:rPr>
                        <a:t>1</a:t>
                      </a:r>
                    </a:p>
                    <a:p>
                      <a:r>
                        <a:rPr lang="en-GB" sz="1000" dirty="0">
                          <a:solidFill>
                            <a:srgbClr val="FF0000"/>
                          </a:solidFill>
                        </a:rPr>
                        <a:t>1</a:t>
                      </a:r>
                    </a:p>
                  </a:txBody>
                  <a:tcPr/>
                </a:tc>
                <a:extLst>
                  <a:ext uri="{0D108BD9-81ED-4DB2-BD59-A6C34878D82A}">
                    <a16:rowId xmlns:a16="http://schemas.microsoft.com/office/drawing/2014/main" val="1602463600"/>
                  </a:ext>
                </a:extLst>
              </a:tr>
            </a:tbl>
          </a:graphicData>
        </a:graphic>
      </p:graphicFrame>
      <p:sp>
        <p:nvSpPr>
          <p:cNvPr id="6" name="Rectangle 5"/>
          <p:cNvSpPr/>
          <p:nvPr/>
        </p:nvSpPr>
        <p:spPr>
          <a:xfrm>
            <a:off x="0" y="9631501"/>
            <a:ext cx="4427621" cy="274499"/>
          </a:xfrm>
          <a:prstGeom prst="rect">
            <a:avLst/>
          </a:prstGeom>
        </p:spPr>
        <p:txBody>
          <a:bodyPr wrap="square">
            <a:spAutoFit/>
          </a:bodyPr>
          <a:lstStyle/>
          <a:p>
            <a:pPr>
              <a:lnSpc>
                <a:spcPct val="115000"/>
              </a:lnSpc>
              <a:spcAft>
                <a:spcPts val="0"/>
              </a:spcAft>
              <a:tabLst>
                <a:tab pos="2971800" algn="ctr"/>
                <a:tab pos="5943600" algn="r"/>
              </a:tabLst>
            </a:pPr>
            <a:r>
              <a:rPr lang="en-US" sz="1050" dirty="0">
                <a:latin typeface="Arial" panose="020B0604020202020204" pitchFamily="34" charset="0"/>
                <a:ea typeface="Calibri" panose="020F0502020204030204" pitchFamily="34" charset="0"/>
                <a:cs typeface="Arial" panose="020B0604020202020204" pitchFamily="34" charset="0"/>
              </a:rPr>
              <a:t>© Copyright The PiXL Club Ltd, 2016</a:t>
            </a:r>
            <a:endParaRPr lang="en-GB" sz="1200" dirty="0">
              <a:effectLst/>
              <a:latin typeface="Calibri" panose="020F0502020204030204" pitchFamily="34" charset="0"/>
              <a:ea typeface="MS Mincho"/>
              <a:cs typeface="Arial" panose="020B0604020202020204" pitchFamily="34" charset="0"/>
            </a:endParaRPr>
          </a:p>
        </p:txBody>
      </p:sp>
    </p:spTree>
    <p:extLst>
      <p:ext uri="{BB962C8B-B14F-4D97-AF65-F5344CB8AC3E}">
        <p14:creationId xmlns:p14="http://schemas.microsoft.com/office/powerpoint/2010/main" val="1338088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75597522"/>
              </p:ext>
            </p:extLst>
          </p:nvPr>
        </p:nvGraphicFramePr>
        <p:xfrm>
          <a:off x="802103" y="1544557"/>
          <a:ext cx="5589394" cy="5923280"/>
        </p:xfrm>
        <a:graphic>
          <a:graphicData uri="http://schemas.openxmlformats.org/drawingml/2006/table">
            <a:tbl>
              <a:tblPr firstRow="1" bandRow="1">
                <a:tableStyleId>{5940675A-B579-460E-94D1-54222C63F5DA}</a:tableStyleId>
              </a:tblPr>
              <a:tblGrid>
                <a:gridCol w="336886">
                  <a:extLst>
                    <a:ext uri="{9D8B030D-6E8A-4147-A177-3AD203B41FA5}">
                      <a16:colId xmlns:a16="http://schemas.microsoft.com/office/drawing/2014/main" val="1592713580"/>
                    </a:ext>
                  </a:extLst>
                </a:gridCol>
                <a:gridCol w="320843">
                  <a:extLst>
                    <a:ext uri="{9D8B030D-6E8A-4147-A177-3AD203B41FA5}">
                      <a16:colId xmlns:a16="http://schemas.microsoft.com/office/drawing/2014/main" val="2076423028"/>
                    </a:ext>
                  </a:extLst>
                </a:gridCol>
                <a:gridCol w="320842">
                  <a:extLst>
                    <a:ext uri="{9D8B030D-6E8A-4147-A177-3AD203B41FA5}">
                      <a16:colId xmlns:a16="http://schemas.microsoft.com/office/drawing/2014/main" val="942470486"/>
                    </a:ext>
                  </a:extLst>
                </a:gridCol>
                <a:gridCol w="3834063">
                  <a:extLst>
                    <a:ext uri="{9D8B030D-6E8A-4147-A177-3AD203B41FA5}">
                      <a16:colId xmlns:a16="http://schemas.microsoft.com/office/drawing/2014/main" val="3447778764"/>
                    </a:ext>
                  </a:extLst>
                </a:gridCol>
                <a:gridCol w="776760">
                  <a:extLst>
                    <a:ext uri="{9D8B030D-6E8A-4147-A177-3AD203B41FA5}">
                      <a16:colId xmlns:a16="http://schemas.microsoft.com/office/drawing/2014/main" val="759695186"/>
                    </a:ext>
                  </a:extLst>
                </a:gridCol>
              </a:tblGrid>
              <a:tr h="370840">
                <a:tc gridSpan="3">
                  <a:txBody>
                    <a:bodyPr/>
                    <a:lstStyle/>
                    <a:p>
                      <a:r>
                        <a:rPr lang="en-GB" sz="1000" dirty="0">
                          <a:solidFill>
                            <a:srgbClr val="FF0000"/>
                          </a:solidFill>
                        </a:rPr>
                        <a:t>Question</a:t>
                      </a:r>
                    </a:p>
                  </a:txBody>
                  <a:tcPr/>
                </a:tc>
                <a:tc hMerge="1">
                  <a:txBody>
                    <a:bodyPr/>
                    <a:lstStyle/>
                    <a:p>
                      <a:endParaRPr lang="en-GB" dirty="0"/>
                    </a:p>
                  </a:txBody>
                  <a:tcPr/>
                </a:tc>
                <a:tc hMerge="1">
                  <a:txBody>
                    <a:bodyPr/>
                    <a:lstStyle/>
                    <a:p>
                      <a:endParaRPr lang="en-GB" dirty="0"/>
                    </a:p>
                  </a:txBody>
                  <a:tcPr/>
                </a:tc>
                <a:tc>
                  <a:txBody>
                    <a:bodyPr/>
                    <a:lstStyle/>
                    <a:p>
                      <a:r>
                        <a:rPr lang="en-GB" sz="1000" dirty="0">
                          <a:solidFill>
                            <a:srgbClr val="FF0000"/>
                          </a:solidFill>
                        </a:rPr>
                        <a:t>Answer</a:t>
                      </a:r>
                    </a:p>
                  </a:txBody>
                  <a:tcPr/>
                </a:tc>
                <a:tc>
                  <a:txBody>
                    <a:bodyPr/>
                    <a:lstStyle/>
                    <a:p>
                      <a:r>
                        <a:rPr lang="en-GB" sz="1000" dirty="0">
                          <a:solidFill>
                            <a:srgbClr val="FF0000"/>
                          </a:solidFill>
                        </a:rPr>
                        <a:t>Marks</a:t>
                      </a:r>
                    </a:p>
                  </a:txBody>
                  <a:tcPr/>
                </a:tc>
                <a:extLst>
                  <a:ext uri="{0D108BD9-81ED-4DB2-BD59-A6C34878D82A}">
                    <a16:rowId xmlns:a16="http://schemas.microsoft.com/office/drawing/2014/main" val="3363248047"/>
                  </a:ext>
                </a:extLst>
              </a:tr>
              <a:tr h="370840">
                <a:tc>
                  <a:txBody>
                    <a:bodyPr/>
                    <a:lstStyle/>
                    <a:p>
                      <a:r>
                        <a:rPr lang="en-GB" sz="1000" dirty="0">
                          <a:solidFill>
                            <a:srgbClr val="FF0000"/>
                          </a:solidFill>
                        </a:rPr>
                        <a:t>4</a:t>
                      </a:r>
                    </a:p>
                  </a:txBody>
                  <a:tcPr/>
                </a:tc>
                <a:tc>
                  <a:txBody>
                    <a:bodyPr/>
                    <a:lstStyle/>
                    <a:p>
                      <a:r>
                        <a:rPr lang="en-GB" sz="1000" dirty="0">
                          <a:solidFill>
                            <a:srgbClr val="FF0000"/>
                          </a:solidFill>
                        </a:rPr>
                        <a:t>b</a:t>
                      </a:r>
                    </a:p>
                  </a:txBody>
                  <a:tcPr/>
                </a:tc>
                <a:tc>
                  <a:txBody>
                    <a:bodyPr/>
                    <a:lstStyle/>
                    <a:p>
                      <a:endParaRPr lang="en-GB" sz="1000" dirty="0">
                        <a:solidFill>
                          <a:srgbClr val="FF0000"/>
                        </a:solidFill>
                      </a:endParaRPr>
                    </a:p>
                  </a:txBody>
                  <a:tcPr/>
                </a:tc>
                <a:tc>
                  <a:txBody>
                    <a:bodyPr/>
                    <a:lstStyle/>
                    <a:p>
                      <a:r>
                        <a:rPr lang="en-GB" sz="1000" b="0" i="0" kern="1200" dirty="0">
                          <a:solidFill>
                            <a:srgbClr val="FF0000"/>
                          </a:solidFill>
                          <a:effectLst/>
                          <a:latin typeface="+mn-lt"/>
                          <a:ea typeface="+mn-ea"/>
                          <a:cs typeface="+mn-cs"/>
                        </a:rPr>
                        <a:t>Any 3 from the following structure </a:t>
                      </a:r>
                      <a:r>
                        <a:rPr lang="en-GB" sz="1000" b="1" i="0" kern="1200" dirty="0">
                          <a:solidFill>
                            <a:srgbClr val="FF0000"/>
                          </a:solidFill>
                          <a:effectLst/>
                          <a:latin typeface="+mn-lt"/>
                          <a:ea typeface="+mn-ea"/>
                          <a:cs typeface="+mn-cs"/>
                        </a:rPr>
                        <a:t>and</a:t>
                      </a:r>
                      <a:r>
                        <a:rPr lang="en-GB" sz="1000" b="0" i="0" kern="1200" dirty="0">
                          <a:solidFill>
                            <a:srgbClr val="FF0000"/>
                          </a:solidFill>
                          <a:effectLst/>
                          <a:latin typeface="+mn-lt"/>
                          <a:ea typeface="+mn-ea"/>
                          <a:cs typeface="+mn-cs"/>
                        </a:rPr>
                        <a:t> function must be given.</a:t>
                      </a:r>
                    </a:p>
                    <a:p>
                      <a:r>
                        <a:rPr lang="en-GB" sz="1000" b="0" i="0" kern="1200" dirty="0">
                          <a:solidFill>
                            <a:srgbClr val="FF0000"/>
                          </a:solidFill>
                          <a:effectLst/>
                          <a:latin typeface="+mn-lt"/>
                          <a:ea typeface="+mn-ea"/>
                          <a:cs typeface="+mn-cs"/>
                        </a:rPr>
                        <a:t>Lipid bilayer - has a hydrophobic inside and hydrophilic outside, allowing for selective permeability </a:t>
                      </a:r>
                    </a:p>
                    <a:p>
                      <a:r>
                        <a:rPr lang="en-GB" sz="1000" b="0" i="0" kern="1200" dirty="0">
                          <a:solidFill>
                            <a:srgbClr val="FF0000"/>
                          </a:solidFill>
                          <a:effectLst/>
                          <a:latin typeface="+mn-lt"/>
                          <a:ea typeface="+mn-ea"/>
                          <a:cs typeface="+mn-cs"/>
                        </a:rPr>
                        <a:t>Proteins</a:t>
                      </a:r>
                      <a:r>
                        <a:rPr lang="en-GB" sz="1000" b="0" i="0" kern="1200" baseline="0" dirty="0">
                          <a:solidFill>
                            <a:srgbClr val="FF0000"/>
                          </a:solidFill>
                          <a:effectLst/>
                          <a:latin typeface="+mn-lt"/>
                          <a:ea typeface="+mn-ea"/>
                          <a:cs typeface="+mn-cs"/>
                        </a:rPr>
                        <a:t> -</a:t>
                      </a:r>
                      <a:r>
                        <a:rPr lang="en-GB" sz="1000" b="0" i="0" kern="1200" dirty="0">
                          <a:solidFill>
                            <a:srgbClr val="FF0000"/>
                          </a:solidFill>
                          <a:effectLst/>
                          <a:latin typeface="+mn-lt"/>
                          <a:ea typeface="+mn-ea"/>
                          <a:cs typeface="+mn-cs"/>
                        </a:rPr>
                        <a:t> allow for specific substances to come or some molecules to pass through, </a:t>
                      </a:r>
                    </a:p>
                    <a:p>
                      <a:r>
                        <a:rPr lang="en-GB" sz="1000" b="0" i="0" kern="1200" dirty="0">
                          <a:solidFill>
                            <a:srgbClr val="FF0000"/>
                          </a:solidFill>
                          <a:effectLst/>
                          <a:latin typeface="+mn-lt"/>
                          <a:ea typeface="+mn-ea"/>
                          <a:cs typeface="+mn-cs"/>
                        </a:rPr>
                        <a:t>Cholesterol -  allows for fluidity of the membrane,</a:t>
                      </a:r>
                    </a:p>
                    <a:p>
                      <a:r>
                        <a:rPr lang="en-GB" sz="1000" b="0" i="0" kern="1200" dirty="0">
                          <a:solidFill>
                            <a:srgbClr val="FF0000"/>
                          </a:solidFill>
                          <a:effectLst/>
                          <a:latin typeface="+mn-lt"/>
                          <a:ea typeface="+mn-ea"/>
                          <a:cs typeface="+mn-cs"/>
                        </a:rPr>
                        <a:t>Glycoproteins - for cell identification they serve as markers</a:t>
                      </a:r>
                      <a:endParaRPr lang="en-GB" sz="600" dirty="0">
                        <a:solidFill>
                          <a:srgbClr val="FF0000"/>
                        </a:solidFill>
                      </a:endParaRPr>
                    </a:p>
                  </a:txBody>
                  <a:tcPr/>
                </a:tc>
                <a:tc>
                  <a:txBody>
                    <a:bodyPr/>
                    <a:lstStyle/>
                    <a:p>
                      <a:endParaRPr lang="en-GB" sz="1000" dirty="0">
                        <a:solidFill>
                          <a:srgbClr val="FF0000"/>
                        </a:solidFill>
                      </a:endParaRPr>
                    </a:p>
                    <a:p>
                      <a:r>
                        <a:rPr lang="en-GB" sz="1000" dirty="0">
                          <a:solidFill>
                            <a:srgbClr val="FF0000"/>
                          </a:solidFill>
                        </a:rPr>
                        <a:t>1</a:t>
                      </a:r>
                    </a:p>
                    <a:p>
                      <a:endParaRPr lang="en-GB" sz="1000" dirty="0">
                        <a:solidFill>
                          <a:srgbClr val="FF0000"/>
                        </a:solidFill>
                      </a:endParaRPr>
                    </a:p>
                    <a:p>
                      <a:r>
                        <a:rPr lang="en-GB" sz="1000" dirty="0">
                          <a:solidFill>
                            <a:srgbClr val="FF0000"/>
                          </a:solidFill>
                        </a:rPr>
                        <a:t>1</a:t>
                      </a:r>
                    </a:p>
                    <a:p>
                      <a:endParaRPr lang="en-GB" sz="1000" dirty="0">
                        <a:solidFill>
                          <a:srgbClr val="FF0000"/>
                        </a:solidFill>
                      </a:endParaRPr>
                    </a:p>
                    <a:p>
                      <a:r>
                        <a:rPr lang="en-GB" sz="1000" dirty="0">
                          <a:solidFill>
                            <a:srgbClr val="FF0000"/>
                          </a:solidFill>
                        </a:rPr>
                        <a:t>1</a:t>
                      </a:r>
                    </a:p>
                    <a:p>
                      <a:r>
                        <a:rPr lang="en-GB" sz="1000" dirty="0">
                          <a:solidFill>
                            <a:srgbClr val="FF0000"/>
                          </a:solidFill>
                        </a:rPr>
                        <a:t>1</a:t>
                      </a:r>
                    </a:p>
                  </a:txBody>
                  <a:tcPr/>
                </a:tc>
                <a:extLst>
                  <a:ext uri="{0D108BD9-81ED-4DB2-BD59-A6C34878D82A}">
                    <a16:rowId xmlns:a16="http://schemas.microsoft.com/office/drawing/2014/main" val="2327737529"/>
                  </a:ext>
                </a:extLst>
              </a:tr>
              <a:tr h="370840">
                <a:tc>
                  <a:txBody>
                    <a:bodyPr/>
                    <a:lstStyle/>
                    <a:p>
                      <a:r>
                        <a:rPr lang="en-GB" sz="1000" dirty="0">
                          <a:solidFill>
                            <a:srgbClr val="FF0000"/>
                          </a:solidFill>
                        </a:rPr>
                        <a:t>5</a:t>
                      </a:r>
                    </a:p>
                  </a:txBody>
                  <a:tcPr/>
                </a:tc>
                <a:tc>
                  <a:txBody>
                    <a:bodyPr/>
                    <a:lstStyle/>
                    <a:p>
                      <a:r>
                        <a:rPr lang="en-GB" sz="1000" dirty="0">
                          <a:solidFill>
                            <a:srgbClr val="FF0000"/>
                          </a:solidFill>
                        </a:rPr>
                        <a:t>a</a:t>
                      </a:r>
                    </a:p>
                  </a:txBody>
                  <a:tcPr/>
                </a:tc>
                <a:tc>
                  <a:txBody>
                    <a:bodyPr/>
                    <a:lstStyle/>
                    <a:p>
                      <a:endParaRPr lang="en-GB" sz="1000" dirty="0">
                        <a:solidFill>
                          <a:srgbClr val="FF0000"/>
                        </a:solidFill>
                      </a:endParaRPr>
                    </a:p>
                  </a:txBody>
                  <a:tcPr/>
                </a:tc>
                <a:tc>
                  <a:txBody>
                    <a:bodyPr/>
                    <a:lstStyle/>
                    <a:p>
                      <a:r>
                        <a:rPr lang="en-GB" sz="1000" dirty="0">
                          <a:solidFill>
                            <a:srgbClr val="FF0000"/>
                          </a:solidFill>
                        </a:rPr>
                        <a:t>Pancreas</a:t>
                      </a:r>
                    </a:p>
                  </a:txBody>
                  <a:tcPr/>
                </a:tc>
                <a:tc>
                  <a:txBody>
                    <a:bodyPr/>
                    <a:lstStyle/>
                    <a:p>
                      <a:r>
                        <a:rPr lang="en-GB" sz="1000" dirty="0">
                          <a:solidFill>
                            <a:srgbClr val="FF0000"/>
                          </a:solidFill>
                        </a:rPr>
                        <a:t>1</a:t>
                      </a:r>
                    </a:p>
                  </a:txBody>
                  <a:tcPr/>
                </a:tc>
                <a:extLst>
                  <a:ext uri="{0D108BD9-81ED-4DB2-BD59-A6C34878D82A}">
                    <a16:rowId xmlns:a16="http://schemas.microsoft.com/office/drawing/2014/main" val="1948864863"/>
                  </a:ext>
                </a:extLst>
              </a:tr>
              <a:tr h="370840">
                <a:tc>
                  <a:txBody>
                    <a:bodyPr/>
                    <a:lstStyle/>
                    <a:p>
                      <a:endParaRPr lang="en-GB" sz="1000" dirty="0">
                        <a:solidFill>
                          <a:srgbClr val="FF0000"/>
                        </a:solidFill>
                      </a:endParaRPr>
                    </a:p>
                  </a:txBody>
                  <a:tcPr/>
                </a:tc>
                <a:tc>
                  <a:txBody>
                    <a:bodyPr/>
                    <a:lstStyle/>
                    <a:p>
                      <a:r>
                        <a:rPr lang="en-GB" sz="1000" dirty="0">
                          <a:solidFill>
                            <a:srgbClr val="FF0000"/>
                          </a:solidFill>
                        </a:rPr>
                        <a:t>b</a:t>
                      </a:r>
                    </a:p>
                  </a:txBody>
                  <a:tcPr/>
                </a:tc>
                <a:tc>
                  <a:txBody>
                    <a:bodyPr/>
                    <a:lstStyle/>
                    <a:p>
                      <a:endParaRPr lang="en-GB" sz="1000" dirty="0">
                        <a:solidFill>
                          <a:srgbClr val="FF0000"/>
                        </a:solidFill>
                      </a:endParaRPr>
                    </a:p>
                  </a:txBody>
                  <a:tcPr/>
                </a:tc>
                <a:tc>
                  <a:txBody>
                    <a:bodyPr/>
                    <a:lstStyle/>
                    <a:p>
                      <a:r>
                        <a:rPr lang="en-GB" sz="1000" dirty="0">
                          <a:solidFill>
                            <a:srgbClr val="FF0000"/>
                          </a:solidFill>
                        </a:rPr>
                        <a:t>3</a:t>
                      </a:r>
                      <a:r>
                        <a:rPr lang="en-GB" sz="1000" baseline="0" dirty="0">
                          <a:solidFill>
                            <a:srgbClr val="FF0000"/>
                          </a:solidFill>
                        </a:rPr>
                        <a:t> from</a:t>
                      </a:r>
                    </a:p>
                    <a:p>
                      <a:r>
                        <a:rPr lang="en-GB" sz="1000" baseline="0" dirty="0">
                          <a:solidFill>
                            <a:srgbClr val="FF0000"/>
                          </a:solidFill>
                        </a:rPr>
                        <a:t>Pancreas detects change</a:t>
                      </a:r>
                    </a:p>
                    <a:p>
                      <a:r>
                        <a:rPr lang="en-GB" sz="1000" baseline="0" dirty="0">
                          <a:solidFill>
                            <a:srgbClr val="FF0000"/>
                          </a:solidFill>
                        </a:rPr>
                        <a:t>Insulin secreted</a:t>
                      </a:r>
                    </a:p>
                    <a:p>
                      <a:r>
                        <a:rPr lang="en-GB" sz="1000" baseline="0" dirty="0">
                          <a:solidFill>
                            <a:srgbClr val="FF0000"/>
                          </a:solidFill>
                        </a:rPr>
                        <a:t>By alpha cells</a:t>
                      </a:r>
                    </a:p>
                    <a:p>
                      <a:r>
                        <a:rPr lang="en-GB" sz="1000" baseline="0" dirty="0">
                          <a:solidFill>
                            <a:srgbClr val="FF0000"/>
                          </a:solidFill>
                        </a:rPr>
                        <a:t>Respiration increased</a:t>
                      </a:r>
                    </a:p>
                    <a:p>
                      <a:r>
                        <a:rPr lang="en-GB" sz="1000" baseline="0" dirty="0">
                          <a:solidFill>
                            <a:srgbClr val="FF0000"/>
                          </a:solidFill>
                        </a:rPr>
                        <a:t>Uptake of glucose increased</a:t>
                      </a:r>
                    </a:p>
                    <a:p>
                      <a:r>
                        <a:rPr lang="en-GB" sz="1000" baseline="0" dirty="0">
                          <a:solidFill>
                            <a:srgbClr val="FF0000"/>
                          </a:solidFill>
                        </a:rPr>
                        <a:t>Liver increases storage of glucose as glycogen</a:t>
                      </a:r>
                      <a:endParaRPr lang="en-GB" sz="1000" dirty="0">
                        <a:solidFill>
                          <a:srgbClr val="FF0000"/>
                        </a:solidFill>
                      </a:endParaRPr>
                    </a:p>
                  </a:txBody>
                  <a:tcPr/>
                </a:tc>
                <a:tc>
                  <a:txBody>
                    <a:bodyPr/>
                    <a:lstStyle/>
                    <a:p>
                      <a:endParaRPr lang="en-GB" sz="1000" dirty="0">
                        <a:solidFill>
                          <a:srgbClr val="FF0000"/>
                        </a:solidFill>
                      </a:endParaRPr>
                    </a:p>
                    <a:p>
                      <a:r>
                        <a:rPr lang="en-GB" sz="1000" dirty="0">
                          <a:solidFill>
                            <a:srgbClr val="FF0000"/>
                          </a:solidFill>
                        </a:rPr>
                        <a:t>1</a:t>
                      </a:r>
                    </a:p>
                    <a:p>
                      <a:r>
                        <a:rPr lang="en-GB" sz="1000" dirty="0">
                          <a:solidFill>
                            <a:srgbClr val="FF0000"/>
                          </a:solidFill>
                        </a:rPr>
                        <a:t>1</a:t>
                      </a:r>
                    </a:p>
                    <a:p>
                      <a:r>
                        <a:rPr lang="en-GB" sz="1000" dirty="0">
                          <a:solidFill>
                            <a:srgbClr val="FF0000"/>
                          </a:solidFill>
                        </a:rPr>
                        <a:t>1</a:t>
                      </a:r>
                    </a:p>
                    <a:p>
                      <a:r>
                        <a:rPr lang="en-GB" sz="1000" dirty="0">
                          <a:solidFill>
                            <a:srgbClr val="FF0000"/>
                          </a:solidFill>
                        </a:rPr>
                        <a:t>1</a:t>
                      </a:r>
                    </a:p>
                    <a:p>
                      <a:r>
                        <a:rPr lang="en-GB" sz="1000" dirty="0">
                          <a:solidFill>
                            <a:srgbClr val="FF0000"/>
                          </a:solidFill>
                        </a:rPr>
                        <a:t>1</a:t>
                      </a:r>
                    </a:p>
                    <a:p>
                      <a:r>
                        <a:rPr lang="en-GB" sz="1000" dirty="0">
                          <a:solidFill>
                            <a:srgbClr val="FF0000"/>
                          </a:solidFill>
                        </a:rPr>
                        <a:t>1</a:t>
                      </a:r>
                    </a:p>
                  </a:txBody>
                  <a:tcPr/>
                </a:tc>
                <a:extLst>
                  <a:ext uri="{0D108BD9-81ED-4DB2-BD59-A6C34878D82A}">
                    <a16:rowId xmlns:a16="http://schemas.microsoft.com/office/drawing/2014/main" val="174900972"/>
                  </a:ext>
                </a:extLst>
              </a:tr>
              <a:tr h="370840">
                <a:tc>
                  <a:txBody>
                    <a:bodyPr/>
                    <a:lstStyle/>
                    <a:p>
                      <a:endParaRPr lang="en-GB" sz="1000" dirty="0">
                        <a:solidFill>
                          <a:srgbClr val="FF0000"/>
                        </a:solidFill>
                      </a:endParaRPr>
                    </a:p>
                  </a:txBody>
                  <a:tcPr/>
                </a:tc>
                <a:tc>
                  <a:txBody>
                    <a:bodyPr/>
                    <a:lstStyle/>
                    <a:p>
                      <a:r>
                        <a:rPr lang="en-GB" sz="1000" dirty="0">
                          <a:solidFill>
                            <a:srgbClr val="FF0000"/>
                          </a:solidFill>
                        </a:rPr>
                        <a:t>c</a:t>
                      </a:r>
                    </a:p>
                  </a:txBody>
                  <a:tcPr/>
                </a:tc>
                <a:tc>
                  <a:txBody>
                    <a:bodyPr/>
                    <a:lstStyle/>
                    <a:p>
                      <a:endParaRPr lang="en-GB" sz="1000" dirty="0">
                        <a:solidFill>
                          <a:srgbClr val="FF0000"/>
                        </a:solidFill>
                      </a:endParaRPr>
                    </a:p>
                  </a:txBody>
                  <a:tcPr/>
                </a:tc>
                <a:tc>
                  <a:txBody>
                    <a:bodyPr/>
                    <a:lstStyle/>
                    <a:p>
                      <a:r>
                        <a:rPr lang="en-GB" sz="1000" dirty="0">
                          <a:solidFill>
                            <a:srgbClr val="FF0000"/>
                          </a:solidFill>
                        </a:rPr>
                        <a:t>Any one from:</a:t>
                      </a:r>
                    </a:p>
                    <a:p>
                      <a:r>
                        <a:rPr lang="en-GB" sz="1000" dirty="0">
                          <a:solidFill>
                            <a:srgbClr val="FF0000"/>
                          </a:solidFill>
                        </a:rPr>
                        <a:t>Amount of chocolate, time taken to eat, other food/drink consumed,</a:t>
                      </a:r>
                      <a:r>
                        <a:rPr lang="en-GB" sz="1000" baseline="0" dirty="0">
                          <a:solidFill>
                            <a:srgbClr val="FF0000"/>
                          </a:solidFill>
                        </a:rPr>
                        <a:t> age, gender, weight, fitness level/metabolic rate, health/pre existing conditions, use of medicines/drugs</a:t>
                      </a:r>
                      <a:endParaRPr lang="en-GB" sz="1000" dirty="0">
                        <a:solidFill>
                          <a:srgbClr val="FF0000"/>
                        </a:solidFill>
                      </a:endParaRPr>
                    </a:p>
                  </a:txBody>
                  <a:tcPr/>
                </a:tc>
                <a:tc>
                  <a:txBody>
                    <a:bodyPr/>
                    <a:lstStyle/>
                    <a:p>
                      <a:endParaRPr lang="en-GB" sz="1000" dirty="0">
                        <a:solidFill>
                          <a:srgbClr val="FF0000"/>
                        </a:solidFill>
                      </a:endParaRPr>
                    </a:p>
                    <a:p>
                      <a:r>
                        <a:rPr lang="en-GB" sz="1000" dirty="0">
                          <a:solidFill>
                            <a:srgbClr val="FF0000"/>
                          </a:solidFill>
                        </a:rPr>
                        <a:t>1</a:t>
                      </a:r>
                    </a:p>
                  </a:txBody>
                  <a:tcPr/>
                </a:tc>
                <a:extLst>
                  <a:ext uri="{0D108BD9-81ED-4DB2-BD59-A6C34878D82A}">
                    <a16:rowId xmlns:a16="http://schemas.microsoft.com/office/drawing/2014/main" val="2685204917"/>
                  </a:ext>
                </a:extLst>
              </a:tr>
              <a:tr h="370840">
                <a:tc>
                  <a:txBody>
                    <a:bodyPr/>
                    <a:lstStyle/>
                    <a:p>
                      <a:endParaRPr lang="en-GB" sz="1000" dirty="0">
                        <a:solidFill>
                          <a:srgbClr val="FF0000"/>
                        </a:solidFill>
                      </a:endParaRPr>
                    </a:p>
                  </a:txBody>
                  <a:tcPr/>
                </a:tc>
                <a:tc>
                  <a:txBody>
                    <a:bodyPr/>
                    <a:lstStyle/>
                    <a:p>
                      <a:r>
                        <a:rPr lang="en-GB" sz="1000" dirty="0">
                          <a:solidFill>
                            <a:srgbClr val="FF0000"/>
                          </a:solidFill>
                        </a:rPr>
                        <a:t>d</a:t>
                      </a:r>
                    </a:p>
                  </a:txBody>
                  <a:tcPr/>
                </a:tc>
                <a:tc>
                  <a:txBody>
                    <a:bodyPr/>
                    <a:lstStyle/>
                    <a:p>
                      <a:endParaRPr lang="en-GB" sz="1000" dirty="0">
                        <a:solidFill>
                          <a:srgbClr val="FF0000"/>
                        </a:solidFill>
                      </a:endParaRPr>
                    </a:p>
                  </a:txBody>
                  <a:tcPr/>
                </a:tc>
                <a:tc>
                  <a:txBody>
                    <a:bodyPr/>
                    <a:lstStyle/>
                    <a:p>
                      <a:r>
                        <a:rPr lang="en-GB" sz="1000" dirty="0">
                          <a:solidFill>
                            <a:srgbClr val="FF0000"/>
                          </a:solidFill>
                        </a:rPr>
                        <a:t>Any three from</a:t>
                      </a:r>
                    </a:p>
                    <a:p>
                      <a:r>
                        <a:rPr lang="en-GB" sz="1000" dirty="0">
                          <a:solidFill>
                            <a:srgbClr val="FF0000"/>
                          </a:solidFill>
                        </a:rPr>
                        <a:t>Data</a:t>
                      </a:r>
                      <a:r>
                        <a:rPr lang="en-GB" sz="1000" baseline="0" dirty="0">
                          <a:solidFill>
                            <a:srgbClr val="FF0000"/>
                          </a:solidFill>
                        </a:rPr>
                        <a:t> suggests that blood glucose returns to normal</a:t>
                      </a:r>
                    </a:p>
                    <a:p>
                      <a:r>
                        <a:rPr lang="en-GB" sz="1000" baseline="0" dirty="0">
                          <a:solidFill>
                            <a:srgbClr val="FF0000"/>
                          </a:solidFill>
                        </a:rPr>
                        <a:t>Doesn’t show how much exercise has been done</a:t>
                      </a:r>
                    </a:p>
                    <a:p>
                      <a:r>
                        <a:rPr lang="en-GB" sz="1000" baseline="0" dirty="0">
                          <a:solidFill>
                            <a:srgbClr val="FF0000"/>
                          </a:solidFill>
                        </a:rPr>
                        <a:t>Doesn’t say age/gender/other named variable</a:t>
                      </a:r>
                    </a:p>
                    <a:p>
                      <a:r>
                        <a:rPr lang="en-GB" sz="1000" baseline="0" dirty="0">
                          <a:solidFill>
                            <a:srgbClr val="FF0000"/>
                          </a:solidFill>
                        </a:rPr>
                        <a:t>May only be true for chocolate/only one type of food investigated</a:t>
                      </a:r>
                      <a:endParaRPr lang="en-GB" sz="1000" dirty="0">
                        <a:solidFill>
                          <a:srgbClr val="FF0000"/>
                        </a:solidFill>
                      </a:endParaRPr>
                    </a:p>
                  </a:txBody>
                  <a:tcPr/>
                </a:tc>
                <a:tc>
                  <a:txBody>
                    <a:bodyPr/>
                    <a:lstStyle/>
                    <a:p>
                      <a:endParaRPr lang="en-GB" sz="1000" dirty="0">
                        <a:solidFill>
                          <a:srgbClr val="FF0000"/>
                        </a:solidFill>
                      </a:endParaRPr>
                    </a:p>
                    <a:p>
                      <a:r>
                        <a:rPr lang="en-GB" sz="1000" dirty="0">
                          <a:solidFill>
                            <a:srgbClr val="FF0000"/>
                          </a:solidFill>
                        </a:rPr>
                        <a:t>1</a:t>
                      </a:r>
                    </a:p>
                    <a:p>
                      <a:r>
                        <a:rPr lang="en-GB" sz="1000" dirty="0">
                          <a:solidFill>
                            <a:srgbClr val="FF0000"/>
                          </a:solidFill>
                        </a:rPr>
                        <a:t>1</a:t>
                      </a:r>
                    </a:p>
                    <a:p>
                      <a:r>
                        <a:rPr lang="en-GB" sz="1000" dirty="0">
                          <a:solidFill>
                            <a:srgbClr val="FF0000"/>
                          </a:solidFill>
                        </a:rPr>
                        <a:t>1</a:t>
                      </a:r>
                    </a:p>
                    <a:p>
                      <a:r>
                        <a:rPr lang="en-GB" sz="1000" dirty="0">
                          <a:solidFill>
                            <a:srgbClr val="FF0000"/>
                          </a:solidFill>
                        </a:rPr>
                        <a:t>1</a:t>
                      </a:r>
                    </a:p>
                  </a:txBody>
                  <a:tcPr/>
                </a:tc>
                <a:extLst>
                  <a:ext uri="{0D108BD9-81ED-4DB2-BD59-A6C34878D82A}">
                    <a16:rowId xmlns:a16="http://schemas.microsoft.com/office/drawing/2014/main" val="218020813"/>
                  </a:ext>
                </a:extLst>
              </a:tr>
              <a:tr h="370840">
                <a:tc>
                  <a:txBody>
                    <a:bodyPr/>
                    <a:lstStyle/>
                    <a:p>
                      <a:r>
                        <a:rPr lang="en-GB" sz="1000" dirty="0">
                          <a:solidFill>
                            <a:srgbClr val="FF0000"/>
                          </a:solidFill>
                        </a:rPr>
                        <a:t>6</a:t>
                      </a:r>
                    </a:p>
                  </a:txBody>
                  <a:tcPr/>
                </a:tc>
                <a:tc>
                  <a:txBody>
                    <a:bodyPr/>
                    <a:lstStyle/>
                    <a:p>
                      <a:endParaRPr lang="en-GB" sz="1000" dirty="0">
                        <a:solidFill>
                          <a:srgbClr val="FF0000"/>
                        </a:solidFill>
                      </a:endParaRPr>
                    </a:p>
                  </a:txBody>
                  <a:tcPr/>
                </a:tc>
                <a:tc>
                  <a:txBody>
                    <a:bodyPr/>
                    <a:lstStyle/>
                    <a:p>
                      <a:endParaRPr lang="en-GB" sz="1000" dirty="0">
                        <a:solidFill>
                          <a:srgbClr val="FF0000"/>
                        </a:solidFill>
                      </a:endParaRPr>
                    </a:p>
                  </a:txBody>
                  <a:tcPr/>
                </a:tc>
                <a:tc>
                  <a:txBody>
                    <a:bodyPr/>
                    <a:lstStyle/>
                    <a:p>
                      <a:r>
                        <a:rPr lang="en-GB" sz="1000" dirty="0">
                          <a:solidFill>
                            <a:srgbClr val="FF0000"/>
                          </a:solidFill>
                        </a:rPr>
                        <a:t>Top left: transpiration increases when wind speed increases/there is a positive correlation</a:t>
                      </a:r>
                    </a:p>
                    <a:p>
                      <a:r>
                        <a:rPr lang="en-GB" sz="1000" dirty="0">
                          <a:solidFill>
                            <a:srgbClr val="FF0000"/>
                          </a:solidFill>
                        </a:rPr>
                        <a:t>Top right: rate</a:t>
                      </a:r>
                      <a:r>
                        <a:rPr lang="en-GB" sz="1000" baseline="0" dirty="0">
                          <a:solidFill>
                            <a:srgbClr val="FF0000"/>
                          </a:solidFill>
                        </a:rPr>
                        <a:t> increases with pH until the optimum is reached, after the optimum, rate decreases</a:t>
                      </a:r>
                    </a:p>
                    <a:p>
                      <a:r>
                        <a:rPr lang="en-GB" sz="1000" baseline="0" dirty="0">
                          <a:solidFill>
                            <a:srgbClr val="FF0000"/>
                          </a:solidFill>
                        </a:rPr>
                        <a:t>Bottom left: Increasing light initially increases the rate of photosynthesis, but after a while remains constant</a:t>
                      </a:r>
                    </a:p>
                    <a:p>
                      <a:r>
                        <a:rPr lang="en-GB" sz="1000" baseline="0" dirty="0">
                          <a:solidFill>
                            <a:srgbClr val="FF0000"/>
                          </a:solidFill>
                        </a:rPr>
                        <a:t>Bottom right: Population increases slowly at first and then increases at a greater rate/increases exponentially</a:t>
                      </a:r>
                      <a:endParaRPr lang="en-GB" sz="1000" dirty="0">
                        <a:solidFill>
                          <a:srgbClr val="FF0000"/>
                        </a:solidFill>
                      </a:endParaRPr>
                    </a:p>
                  </a:txBody>
                  <a:tcPr/>
                </a:tc>
                <a:tc>
                  <a:txBody>
                    <a:bodyPr/>
                    <a:lstStyle/>
                    <a:p>
                      <a:r>
                        <a:rPr lang="en-GB" sz="1000" dirty="0">
                          <a:solidFill>
                            <a:srgbClr val="FF0000"/>
                          </a:solidFill>
                        </a:rPr>
                        <a:t>1</a:t>
                      </a:r>
                    </a:p>
                    <a:p>
                      <a:endParaRPr lang="en-GB" sz="1000" dirty="0">
                        <a:solidFill>
                          <a:srgbClr val="FF0000"/>
                        </a:solidFill>
                      </a:endParaRPr>
                    </a:p>
                    <a:p>
                      <a:r>
                        <a:rPr lang="en-GB" sz="1000" dirty="0">
                          <a:solidFill>
                            <a:srgbClr val="FF0000"/>
                          </a:solidFill>
                        </a:rPr>
                        <a:t>1</a:t>
                      </a:r>
                    </a:p>
                    <a:p>
                      <a:endParaRPr lang="en-GB" sz="1000" dirty="0">
                        <a:solidFill>
                          <a:srgbClr val="FF0000"/>
                        </a:solidFill>
                      </a:endParaRPr>
                    </a:p>
                    <a:p>
                      <a:r>
                        <a:rPr lang="en-GB" sz="1000" dirty="0">
                          <a:solidFill>
                            <a:srgbClr val="FF0000"/>
                          </a:solidFill>
                        </a:rPr>
                        <a:t>1</a:t>
                      </a:r>
                    </a:p>
                    <a:p>
                      <a:endParaRPr lang="en-GB" sz="1000" dirty="0">
                        <a:solidFill>
                          <a:srgbClr val="FF0000"/>
                        </a:solidFill>
                      </a:endParaRPr>
                    </a:p>
                    <a:p>
                      <a:r>
                        <a:rPr lang="en-GB" sz="1000" dirty="0">
                          <a:solidFill>
                            <a:srgbClr val="FF0000"/>
                          </a:solidFill>
                        </a:rPr>
                        <a:t>1</a:t>
                      </a:r>
                    </a:p>
                  </a:txBody>
                  <a:tcPr/>
                </a:tc>
                <a:extLst>
                  <a:ext uri="{0D108BD9-81ED-4DB2-BD59-A6C34878D82A}">
                    <a16:rowId xmlns:a16="http://schemas.microsoft.com/office/drawing/2014/main" val="3468924384"/>
                  </a:ext>
                </a:extLst>
              </a:tr>
            </a:tbl>
          </a:graphicData>
        </a:graphic>
      </p:graphicFrame>
      <p:sp>
        <p:nvSpPr>
          <p:cNvPr id="3" name="Rectangle 2"/>
          <p:cNvSpPr/>
          <p:nvPr/>
        </p:nvSpPr>
        <p:spPr>
          <a:xfrm>
            <a:off x="0" y="9631501"/>
            <a:ext cx="4427621" cy="274499"/>
          </a:xfrm>
          <a:prstGeom prst="rect">
            <a:avLst/>
          </a:prstGeom>
        </p:spPr>
        <p:txBody>
          <a:bodyPr wrap="square">
            <a:spAutoFit/>
          </a:bodyPr>
          <a:lstStyle/>
          <a:p>
            <a:pPr>
              <a:lnSpc>
                <a:spcPct val="115000"/>
              </a:lnSpc>
              <a:spcAft>
                <a:spcPts val="0"/>
              </a:spcAft>
              <a:tabLst>
                <a:tab pos="2971800" algn="ctr"/>
                <a:tab pos="5943600" algn="r"/>
              </a:tabLst>
            </a:pPr>
            <a:r>
              <a:rPr lang="en-US" sz="1050" dirty="0">
                <a:latin typeface="Arial" panose="020B0604020202020204" pitchFamily="34" charset="0"/>
                <a:ea typeface="Calibri" panose="020F0502020204030204" pitchFamily="34" charset="0"/>
                <a:cs typeface="Arial" panose="020B0604020202020204" pitchFamily="34" charset="0"/>
              </a:rPr>
              <a:t>© Copyright The PiXL Club Ltd, 2016</a:t>
            </a:r>
            <a:endParaRPr lang="en-GB" sz="1200" dirty="0">
              <a:effectLst/>
              <a:latin typeface="Calibri" panose="020F0502020204030204" pitchFamily="34" charset="0"/>
              <a:ea typeface="MS Mincho"/>
              <a:cs typeface="Arial" panose="020B0604020202020204" pitchFamily="34" charset="0"/>
            </a:endParaRPr>
          </a:p>
        </p:txBody>
      </p:sp>
      <p:pic>
        <p:nvPicPr>
          <p:cNvPr id="4" name="Picture 3"/>
          <p:cNvPicPr>
            <a:picLocks noChangeAspect="1"/>
          </p:cNvPicPr>
          <p:nvPr/>
        </p:nvPicPr>
        <p:blipFill>
          <a:blip r:embed="rId2"/>
          <a:stretch>
            <a:fillRect/>
          </a:stretch>
        </p:blipFill>
        <p:spPr>
          <a:xfrm>
            <a:off x="5734050" y="105347"/>
            <a:ext cx="1123950" cy="542836"/>
          </a:xfrm>
          <a:prstGeom prst="rect">
            <a:avLst/>
          </a:prstGeom>
        </p:spPr>
      </p:pic>
    </p:spTree>
    <p:extLst>
      <p:ext uri="{BB962C8B-B14F-4D97-AF65-F5344CB8AC3E}">
        <p14:creationId xmlns:p14="http://schemas.microsoft.com/office/powerpoint/2010/main" val="6234547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1436</TotalTime>
  <Words>1483</Words>
  <Application>Microsoft Office PowerPoint</Application>
  <PresentationFormat>A4 Paper (210x297 mm)</PresentationFormat>
  <Paragraphs>363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MS Mincho</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PiXL Science</dc:creator>
  <cp:lastModifiedBy>Mr A. Hammond</cp:lastModifiedBy>
  <cp:revision>114</cp:revision>
  <dcterms:created xsi:type="dcterms:W3CDTF">2016-03-25T06:47:18Z</dcterms:created>
  <dcterms:modified xsi:type="dcterms:W3CDTF">2020-05-10T15:14:56Z</dcterms:modified>
</cp:coreProperties>
</file>